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5" r:id="rId6"/>
    <p:sldId id="281" r:id="rId7"/>
    <p:sldId id="282" r:id="rId8"/>
    <p:sldId id="301" r:id="rId9"/>
    <p:sldId id="283" r:id="rId10"/>
    <p:sldId id="318" r:id="rId11"/>
    <p:sldId id="305" r:id="rId12"/>
    <p:sldId id="310" r:id="rId13"/>
    <p:sldId id="311" r:id="rId14"/>
    <p:sldId id="317" r:id="rId15"/>
    <p:sldId id="306" r:id="rId16"/>
    <p:sldId id="313" r:id="rId17"/>
    <p:sldId id="312" r:id="rId18"/>
    <p:sldId id="315" r:id="rId19"/>
    <p:sldId id="307" r:id="rId20"/>
    <p:sldId id="316" r:id="rId21"/>
    <p:sldId id="278" r:id="rId22"/>
    <p:sldId id="270" r:id="rId23"/>
    <p:sldId id="292" r:id="rId24"/>
    <p:sldId id="309" r:id="rId25"/>
    <p:sldId id="304" r:id="rId26"/>
    <p:sldId id="302" r:id="rId27"/>
    <p:sldId id="303" r:id="rId28"/>
    <p:sldId id="308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8FF"/>
    <a:srgbClr val="0099FF"/>
    <a:srgbClr val="FF6600"/>
    <a:srgbClr val="FF5050"/>
    <a:srgbClr val="FFAAAA"/>
    <a:srgbClr val="FF0000"/>
    <a:srgbClr val="6600FF"/>
    <a:srgbClr val="00FF00"/>
    <a:srgbClr val="FF33CC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9" autoAdjust="0"/>
    <p:restoredTop sz="94660"/>
  </p:normalViewPr>
  <p:slideViewPr>
    <p:cSldViewPr>
      <p:cViewPr>
        <p:scale>
          <a:sx n="50" d="100"/>
          <a:sy n="50" d="100"/>
        </p:scale>
        <p:origin x="-1037" y="-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D368C-0709-4C9C-858F-8DC5FF86D653}" type="datetimeFigureOut">
              <a:rPr lang="zh-TW" altLang="en-US" smtClean="0"/>
              <a:t>2013/8/4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57A47-A1B7-440C-98A8-BFA75DAB79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48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64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78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16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16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16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16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16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16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16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16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16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318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16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919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41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FF96-BC6F-40D5-A362-C5380492EAA9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9173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6176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297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298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553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25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813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980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5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783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57A47-A1B7-440C-98A8-BFA75DAB792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01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B86D-9199-4549-B5A6-4439B34CA825}" type="datetime1">
              <a:rPr lang="zh-TW" altLang="en-US" smtClean="0"/>
              <a:t>2013/8/4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59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82B3-825C-4D9B-8421-85A5FF50D99B}" type="datetime1">
              <a:rPr lang="zh-TW" altLang="en-US" smtClean="0"/>
              <a:t>2013/8/4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09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1BB5-6CBE-467E-B255-F4F799252528}" type="datetime1">
              <a:rPr lang="zh-TW" altLang="en-US" smtClean="0"/>
              <a:t>2013/8/4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65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1B28-B1AD-4222-AB9C-4E447611C480}" type="datetime1">
              <a:rPr lang="zh-TW" altLang="en-US" smtClean="0"/>
              <a:t>2013/8/4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52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746A-637B-4563-9937-FE6D50EF8482}" type="datetime1">
              <a:rPr lang="zh-TW" altLang="en-US" smtClean="0"/>
              <a:t>2013/8/4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14D3-6449-4A5C-AA3F-F44EEB5CE03F}" type="datetime1">
              <a:rPr lang="zh-TW" altLang="en-US" smtClean="0"/>
              <a:t>2013/8/4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7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1FAD-A3F8-49DC-B149-821E2D17CF35}" type="datetime1">
              <a:rPr lang="zh-TW" altLang="en-US" smtClean="0"/>
              <a:t>2013/8/4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8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DB6F-352A-4863-ADDB-0CF1C3CA002C}" type="datetime1">
              <a:rPr lang="zh-TW" altLang="en-US" smtClean="0"/>
              <a:t>2013/8/4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0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7860-CCCB-435D-BD21-75B3B610469B}" type="datetime1">
              <a:rPr lang="zh-TW" altLang="en-US" smtClean="0"/>
              <a:t>2013/8/4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9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2CF8-6E9C-4C0E-B9AB-714EB25ECFA6}" type="datetime1">
              <a:rPr lang="zh-TW" altLang="en-US" smtClean="0"/>
              <a:t>2013/8/4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27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7D29-DB58-4103-B9B0-3B2BC684626B}" type="datetime1">
              <a:rPr lang="zh-TW" altLang="en-US" smtClean="0"/>
              <a:t>2013/8/4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2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AF33-7BB7-4A1A-8D8D-B0AD7616C5A0}" type="datetime1">
              <a:rPr lang="zh-TW" altLang="en-US" smtClean="0"/>
              <a:t>2013/8/4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83A77-BBCE-48D1-AA0B-6D3695B78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42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g.fju.edu.tw/alumni/timeline_michelle.pdf" TargetMode="External"/><Relationship Id="rId5" Type="http://schemas.openxmlformats.org/officeDocument/2006/relationships/hyperlink" Target="http://www.eng.fju.edu.tw/alumni/timeline_derrick.pdf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www.eng.fju.edu.tw/alumni/timeline_faye.pdf" TargetMode="External"/><Relationship Id="rId4" Type="http://schemas.openxmlformats.org/officeDocument/2006/relationships/hyperlink" Target="http://www.eng.fju.edu.tw/alumni/timeline_jolin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www.eng.fju.edu.tw/alumni/timeline_alice.pdf" TargetMode="External"/><Relationship Id="rId4" Type="http://schemas.openxmlformats.org/officeDocument/2006/relationships/hyperlink" Target="http://www.eng.fju.edu.tw/alumni/timeline_joyce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ng.fju.edu.tw/alumni/timeline_victoria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g.fju.edu.tw/alumni/timeline_grace.pdf" TargetMode="External"/><Relationship Id="rId5" Type="http://schemas.openxmlformats.org/officeDocument/2006/relationships/hyperlink" Target="http://www.eng.fju.edu.tw/alumni/timeline_sherry.pdf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g.fju.edu.tw/alumni/timeline_sharon.pdf" TargetMode="External"/><Relationship Id="rId5" Type="http://schemas.openxmlformats.org/officeDocument/2006/relationships/hyperlink" Target="http://www.eng.fju.edu.tw/alumni/timeline_evelyn.pdf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g.fju.edu.tw/alumni/timeline_milton.pdf" TargetMode="External"/><Relationship Id="rId5" Type="http://schemas.openxmlformats.org/officeDocument/2006/relationships/hyperlink" Target="http://www.eng.fju.edu.tw/alumni/timeline_maria.pdf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g.fju.edu.tw/alumni/timeline_tony.pdf" TargetMode="External"/><Relationship Id="rId5" Type="http://schemas.openxmlformats.org/officeDocument/2006/relationships/hyperlink" Target="http://www.eng.fju.edu.tw/alumni/timeline_sandy.pdf" TargetMode="Externa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g.fju.edu.tw/alumni/timeline_jason.pdf" TargetMode="External"/><Relationship Id="rId5" Type="http://schemas.openxmlformats.org/officeDocument/2006/relationships/hyperlink" Target="http://www.eng.fju.edu.tw/alumni/timeline_kevin.pdf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1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g.fju.edu.tw/alumni/timeline_pova.pdf" TargetMode="External"/><Relationship Id="rId5" Type="http://schemas.openxmlformats.org/officeDocument/2006/relationships/hyperlink" Target="http://www.eng.fju.edu.tw/alumni/timeline_anna.pdf" TargetMode="Externa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2d4cHFvo4T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8064896" cy="1224136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3000" dirty="0" smtClean="0">
                <a:solidFill>
                  <a:schemeClr val="bg1"/>
                </a:solidFill>
              </a:rPr>
              <a:t>廖景維 </a:t>
            </a:r>
            <a:r>
              <a:rPr lang="en-US" altLang="zh-TW" sz="3000" dirty="0" smtClean="0">
                <a:solidFill>
                  <a:schemeClr val="bg1"/>
                </a:solidFill>
              </a:rPr>
              <a:t>(Max)</a:t>
            </a:r>
            <a:r>
              <a:rPr lang="zh-TW" altLang="en-US" sz="3000" dirty="0" smtClean="0">
                <a:solidFill>
                  <a:schemeClr val="bg1"/>
                </a:solidFill>
              </a:rPr>
              <a:t> 洪于婷</a:t>
            </a:r>
            <a:r>
              <a:rPr lang="en-US" altLang="zh-TW" sz="3000" dirty="0" smtClean="0">
                <a:solidFill>
                  <a:schemeClr val="bg1"/>
                </a:solidFill>
              </a:rPr>
              <a:t>(Sharon) </a:t>
            </a:r>
          </a:p>
          <a:p>
            <a:pPr algn="ctr"/>
            <a:r>
              <a:rPr lang="zh-TW" altLang="en-US" sz="3000" dirty="0" smtClean="0">
                <a:solidFill>
                  <a:schemeClr val="bg1"/>
                </a:solidFill>
              </a:rPr>
              <a:t>韋向晴</a:t>
            </a:r>
            <a:r>
              <a:rPr lang="en-US" altLang="zh-TW" sz="3000" dirty="0" smtClean="0">
                <a:solidFill>
                  <a:schemeClr val="bg1"/>
                </a:solidFill>
              </a:rPr>
              <a:t> (Carrie)</a:t>
            </a:r>
            <a:r>
              <a:rPr lang="zh-TW" altLang="en-US" sz="3000" dirty="0" smtClean="0">
                <a:solidFill>
                  <a:schemeClr val="bg1"/>
                </a:solidFill>
              </a:rPr>
              <a:t> 謝子涵 </a:t>
            </a:r>
            <a:r>
              <a:rPr lang="en-US" altLang="zh-TW" sz="3000" dirty="0" smtClean="0">
                <a:solidFill>
                  <a:schemeClr val="bg1"/>
                </a:solidFill>
              </a:rPr>
              <a:t>(Hana)</a:t>
            </a:r>
            <a:endParaRPr lang="zh-TW" altLang="en-US" sz="3000" dirty="0">
              <a:solidFill>
                <a:schemeClr val="bg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>
                <a:solidFill>
                  <a:schemeClr val="tx2"/>
                </a:solidFill>
              </a:rPr>
              <a:t>1</a:t>
            </a:fld>
            <a:endParaRPr lang="zh-TW" altLang="en-US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9"/>
          <a:stretch/>
        </p:blipFill>
        <p:spPr bwMode="auto">
          <a:xfrm>
            <a:off x="0" y="-1"/>
            <a:ext cx="9144000" cy="1801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23528" y="1916832"/>
            <a:ext cx="8352928" cy="2592288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cap="none" dirty="0" smtClean="0">
                <a:solidFill>
                  <a:srgbClr val="78C8FF"/>
                </a:solidFill>
                <a:latin typeface="微軟正黑體" pitchFamily="34" charset="-120"/>
                <a:ea typeface="微軟正黑體" pitchFamily="34" charset="-120"/>
              </a:rPr>
              <a:t>英文系五十週年</a:t>
            </a:r>
            <a:endParaRPr lang="en-US" altLang="zh-TW" sz="4800" b="1" cap="none" dirty="0" smtClean="0">
              <a:solidFill>
                <a:srgbClr val="78C8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4800" b="1" cap="none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FJU</a:t>
            </a:r>
            <a:r>
              <a:rPr lang="zh-TW" altLang="en-US" sz="4800" b="1" cap="none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800" b="1" cap="none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English Department</a:t>
            </a:r>
          </a:p>
          <a:p>
            <a:pPr algn="ctr"/>
            <a:r>
              <a:rPr lang="zh-TW" altLang="en-US" sz="5000" b="1" cap="none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群英職涯經驗</a:t>
            </a:r>
          </a:p>
        </p:txBody>
      </p:sp>
    </p:spTree>
    <p:extLst>
      <p:ext uri="{BB962C8B-B14F-4D97-AF65-F5344CB8AC3E}">
        <p14:creationId xmlns:p14="http://schemas.microsoft.com/office/powerpoint/2010/main" val="483244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1139896" y="3861047"/>
            <a:ext cx="2152921" cy="2152921"/>
          </a:xfrm>
          <a:custGeom>
            <a:avLst/>
            <a:gdLst>
              <a:gd name="connsiteX0" fmla="*/ 0 w 2152921"/>
              <a:gd name="connsiteY0" fmla="*/ 1076461 h 2152921"/>
              <a:gd name="connsiteX1" fmla="*/ 1076461 w 2152921"/>
              <a:gd name="connsiteY1" fmla="*/ 0 h 2152921"/>
              <a:gd name="connsiteX2" fmla="*/ 2152922 w 2152921"/>
              <a:gd name="connsiteY2" fmla="*/ 1076461 h 2152921"/>
              <a:gd name="connsiteX3" fmla="*/ 1076461 w 2152921"/>
              <a:gd name="connsiteY3" fmla="*/ 2152922 h 2152921"/>
              <a:gd name="connsiteX4" fmla="*/ 0 w 2152921"/>
              <a:gd name="connsiteY4" fmla="*/ 1076461 h 215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921" h="2152921">
                <a:moveTo>
                  <a:pt x="0" y="1076461"/>
                </a:moveTo>
                <a:cubicBezTo>
                  <a:pt x="0" y="481948"/>
                  <a:pt x="481948" y="0"/>
                  <a:pt x="1076461" y="0"/>
                </a:cubicBezTo>
                <a:cubicBezTo>
                  <a:pt x="1670974" y="0"/>
                  <a:pt x="2152922" y="481948"/>
                  <a:pt x="2152922" y="1076461"/>
                </a:cubicBezTo>
                <a:cubicBezTo>
                  <a:pt x="2152922" y="1670974"/>
                  <a:pt x="1670974" y="2152922"/>
                  <a:pt x="1076461" y="2152922"/>
                </a:cubicBezTo>
                <a:cubicBezTo>
                  <a:pt x="481948" y="2152922"/>
                  <a:pt x="0" y="1670974"/>
                  <a:pt x="0" y="107646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148" tIns="338148" rIns="338148" bIns="33814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kern="1200" dirty="0" smtClean="0">
                <a:latin typeface="微軟正黑體" pitchFamily="34" charset="-120"/>
                <a:ea typeface="微軟正黑體" pitchFamily="34" charset="-120"/>
              </a:rPr>
              <a:t>在學時的回憶</a:t>
            </a:r>
            <a:endParaRPr lang="zh-TW" altLang="en-US" sz="36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3292817" y="1988840"/>
            <a:ext cx="2152921" cy="2152921"/>
          </a:xfrm>
          <a:custGeom>
            <a:avLst/>
            <a:gdLst>
              <a:gd name="connsiteX0" fmla="*/ 0 w 2152921"/>
              <a:gd name="connsiteY0" fmla="*/ 1076461 h 2152921"/>
              <a:gd name="connsiteX1" fmla="*/ 1076461 w 2152921"/>
              <a:gd name="connsiteY1" fmla="*/ 0 h 2152921"/>
              <a:gd name="connsiteX2" fmla="*/ 2152922 w 2152921"/>
              <a:gd name="connsiteY2" fmla="*/ 1076461 h 2152921"/>
              <a:gd name="connsiteX3" fmla="*/ 1076461 w 2152921"/>
              <a:gd name="connsiteY3" fmla="*/ 2152922 h 2152921"/>
              <a:gd name="connsiteX4" fmla="*/ 0 w 2152921"/>
              <a:gd name="connsiteY4" fmla="*/ 1076461 h 215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921" h="2152921">
                <a:moveTo>
                  <a:pt x="0" y="1076461"/>
                </a:moveTo>
                <a:cubicBezTo>
                  <a:pt x="0" y="481948"/>
                  <a:pt x="481948" y="0"/>
                  <a:pt x="1076461" y="0"/>
                </a:cubicBezTo>
                <a:cubicBezTo>
                  <a:pt x="1670974" y="0"/>
                  <a:pt x="2152922" y="481948"/>
                  <a:pt x="2152922" y="1076461"/>
                </a:cubicBezTo>
                <a:cubicBezTo>
                  <a:pt x="2152922" y="1670974"/>
                  <a:pt x="1670974" y="2152922"/>
                  <a:pt x="1076461" y="2152922"/>
                </a:cubicBezTo>
                <a:cubicBezTo>
                  <a:pt x="481948" y="2152922"/>
                  <a:pt x="0" y="1670974"/>
                  <a:pt x="0" y="1076461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5259187"/>
              <a:satOff val="-30948"/>
              <a:lumOff val="1178"/>
              <a:alphaOff val="0"/>
            </a:schemeClr>
          </a:fillRef>
          <a:effectRef idx="0">
            <a:schemeClr val="accent2">
              <a:hueOff val="5259187"/>
              <a:satOff val="-30948"/>
              <a:lumOff val="11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148" tIns="338148" rIns="338148" bIns="33814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kern="1200" dirty="0" smtClean="0">
                <a:latin typeface="微軟正黑體" pitchFamily="34" charset="-120"/>
                <a:ea typeface="微軟正黑體" pitchFamily="34" charset="-120"/>
              </a:rPr>
              <a:t>職涯</a:t>
            </a:r>
            <a:endParaRPr lang="zh-TW" altLang="en-US" sz="36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5868144" y="3861048"/>
            <a:ext cx="2152921" cy="2152921"/>
          </a:xfrm>
          <a:custGeom>
            <a:avLst/>
            <a:gdLst>
              <a:gd name="connsiteX0" fmla="*/ 0 w 2152921"/>
              <a:gd name="connsiteY0" fmla="*/ 1076461 h 2152921"/>
              <a:gd name="connsiteX1" fmla="*/ 1076461 w 2152921"/>
              <a:gd name="connsiteY1" fmla="*/ 0 h 2152921"/>
              <a:gd name="connsiteX2" fmla="*/ 2152922 w 2152921"/>
              <a:gd name="connsiteY2" fmla="*/ 1076461 h 2152921"/>
              <a:gd name="connsiteX3" fmla="*/ 1076461 w 2152921"/>
              <a:gd name="connsiteY3" fmla="*/ 2152922 h 2152921"/>
              <a:gd name="connsiteX4" fmla="*/ 0 w 2152921"/>
              <a:gd name="connsiteY4" fmla="*/ 1076461 h 215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921" h="2152921">
                <a:moveTo>
                  <a:pt x="0" y="1076461"/>
                </a:moveTo>
                <a:cubicBezTo>
                  <a:pt x="0" y="481948"/>
                  <a:pt x="481948" y="0"/>
                  <a:pt x="1076461" y="0"/>
                </a:cubicBezTo>
                <a:cubicBezTo>
                  <a:pt x="1670974" y="0"/>
                  <a:pt x="2152922" y="481948"/>
                  <a:pt x="2152922" y="1076461"/>
                </a:cubicBezTo>
                <a:cubicBezTo>
                  <a:pt x="2152922" y="1670974"/>
                  <a:pt x="1670974" y="2152922"/>
                  <a:pt x="1076461" y="2152922"/>
                </a:cubicBezTo>
                <a:cubicBezTo>
                  <a:pt x="481948" y="2152922"/>
                  <a:pt x="0" y="1670974"/>
                  <a:pt x="0" y="10764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0518374"/>
              <a:satOff val="-61895"/>
              <a:lumOff val="2355"/>
              <a:alphaOff val="0"/>
            </a:schemeClr>
          </a:fillRef>
          <a:effectRef idx="0">
            <a:schemeClr val="accent2">
              <a:hueOff val="10518374"/>
              <a:satOff val="-61895"/>
              <a:lumOff val="235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148" tIns="338148" rIns="338148" bIns="33814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>
                <a:latin typeface="微軟正黑體" pitchFamily="34" charset="-120"/>
                <a:ea typeface="微軟正黑體" pitchFamily="34" charset="-120"/>
              </a:rPr>
              <a:t>對學弟妹的</a:t>
            </a:r>
            <a:endParaRPr lang="en-US" altLang="zh-TW" sz="2800" kern="12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kern="1200" dirty="0" smtClean="0">
                <a:latin typeface="微軟正黑體" pitchFamily="34" charset="-120"/>
                <a:ea typeface="微軟正黑體" pitchFamily="34" charset="-120"/>
              </a:rPr>
              <a:t>建議</a:t>
            </a:r>
            <a:endParaRPr lang="zh-TW" altLang="en-US" sz="36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標題 3"/>
          <p:cNvSpPr txBox="1">
            <a:spLocks/>
          </p:cNvSpPr>
          <p:nvPr/>
        </p:nvSpPr>
        <p:spPr>
          <a:xfrm>
            <a:off x="1542530" y="389598"/>
            <a:ext cx="5985457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-60" baseline="0">
                <a:solidFill>
                  <a:schemeClr val="tx2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TW" sz="5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III. </a:t>
            </a:r>
            <a:r>
              <a:rPr lang="zh-TW" altLang="en-US" sz="5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訪問</a:t>
            </a:r>
            <a:r>
              <a:rPr lang="zh-TW" altLang="en-US" sz="5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系友名單</a:t>
            </a:r>
            <a:endParaRPr lang="en-US" altLang="zh-TW" sz="5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46978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11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055501"/>
              </p:ext>
            </p:extLst>
          </p:nvPr>
        </p:nvGraphicFramePr>
        <p:xfrm>
          <a:off x="251520" y="116635"/>
          <a:ext cx="8712967" cy="2393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/>
                <a:gridCol w="749057"/>
                <a:gridCol w="5011582"/>
              </a:tblGrid>
              <a:tr h="47703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訪問系友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屆數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任職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2830" marR="2830" marT="2830" marB="0" anchor="ctr"/>
                </a:tc>
              </a:tr>
              <a:tr h="24304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effectLst/>
                        </a:rPr>
                        <a:t>1.  </a:t>
                      </a:r>
                      <a:r>
                        <a:rPr lang="zh-TW" altLang="en-US" sz="2400" b="1" u="none" strike="noStrike" dirty="0" smtClean="0">
                          <a:effectLst/>
                        </a:rPr>
                        <a:t>戲劇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電影</a:t>
                      </a:r>
                      <a:r>
                        <a:rPr lang="zh-TW" altLang="en-US" sz="2400" b="1" u="none" strike="noStrike" dirty="0" smtClean="0">
                          <a:effectLst/>
                        </a:rPr>
                        <a:t>工作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</a:tr>
              <a:tr h="773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Derrick Wei </a:t>
                      </a:r>
                      <a:r>
                        <a:rPr lang="zh-TW" altLang="en-US" sz="2400" u="none" strike="noStrike">
                          <a:effectLst/>
                        </a:rPr>
                        <a:t>魏雋展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37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三缺一劇團：劇團藝術總監／編劇／演員／導演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  <a:tr h="773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Michelle Wang </a:t>
                      </a:r>
                      <a:r>
                        <a:rPr lang="zh-TW" altLang="en-US" sz="2400" u="none" strike="noStrike">
                          <a:effectLst/>
                        </a:rPr>
                        <a:t>王詩情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37</a:t>
                      </a:r>
                      <a:endParaRPr lang="en-US" altLang="zh-TW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台北市電影委員會：活動專員 </a:t>
                      </a:r>
                      <a:r>
                        <a:rPr lang="en-US" altLang="zh-TW" sz="2400" u="none" strike="noStrike" dirty="0">
                          <a:effectLst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</a:rPr>
                        <a:t>現職：富邦文教基金會 專案企劃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5" y="2852936"/>
            <a:ext cx="461076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2943225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文字方塊 4"/>
          <p:cNvSpPr txBox="1"/>
          <p:nvPr/>
        </p:nvSpPr>
        <p:spPr>
          <a:xfrm>
            <a:off x="1259632" y="584765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5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15620" y="582379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6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2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00340"/>
              </p:ext>
            </p:extLst>
          </p:nvPr>
        </p:nvGraphicFramePr>
        <p:xfrm>
          <a:off x="251520" y="116635"/>
          <a:ext cx="8712967" cy="24130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/>
                <a:gridCol w="749057"/>
                <a:gridCol w="5011582"/>
              </a:tblGrid>
              <a:tr h="47703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訪問系友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屆數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任職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2830" marR="2830" marT="2830" marB="0" anchor="ctr"/>
                </a:tc>
              </a:tr>
              <a:tr h="3884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effectLst/>
                        </a:rPr>
                        <a:t>2. 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演藝</a:t>
                      </a:r>
                      <a:r>
                        <a:rPr lang="zh-TW" altLang="en-US" sz="2400" b="1" u="none" strike="noStrike" dirty="0" smtClean="0">
                          <a:effectLst/>
                        </a:rPr>
                        <a:t>人員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  <a:tr h="773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Faye </a:t>
                      </a:r>
                      <a:r>
                        <a:rPr lang="zh-TW" altLang="en-US" sz="2400" u="none" strike="noStrike" dirty="0">
                          <a:effectLst/>
                        </a:rPr>
                        <a:t>飛 </a:t>
                      </a:r>
                      <a:r>
                        <a:rPr lang="en-US" altLang="zh-TW" sz="2400" u="none" strike="noStrike" dirty="0">
                          <a:effectLst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</a:rPr>
                        <a:t>詹雯婷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r>
                        <a:rPr lang="zh-TW" altLang="en-US" sz="2400" u="none" strike="noStrike" dirty="0">
                          <a:effectLst/>
                        </a:rPr>
                        <a:t> 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37</a:t>
                      </a:r>
                      <a:endParaRPr lang="en-US" altLang="zh-TW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Faye：F.I.R. </a:t>
                      </a:r>
                      <a:r>
                        <a:rPr lang="zh-TW" altLang="en-US" sz="2400" u="none" strike="noStrike">
                          <a:effectLst/>
                        </a:rPr>
                        <a:t>主唱、</a:t>
                      </a:r>
                      <a:r>
                        <a:rPr lang="en-US" sz="2400" u="none" strike="noStrike">
                          <a:effectLst/>
                        </a:rPr>
                        <a:t>Little Fairies</a:t>
                      </a:r>
                      <a:r>
                        <a:rPr lang="zh-TW" altLang="en-US" sz="2400" u="none" strike="noStrike">
                          <a:effectLst/>
                        </a:rPr>
                        <a:t>小飛俠</a:t>
                      </a:r>
                      <a:r>
                        <a:rPr lang="en-US" altLang="zh-TW" sz="2400" u="none" strike="noStrike">
                          <a:effectLst/>
                        </a:rPr>
                        <a:t>(</a:t>
                      </a:r>
                      <a:r>
                        <a:rPr lang="zh-TW" altLang="en-US" sz="2400" u="none" strike="noStrike">
                          <a:effectLst/>
                        </a:rPr>
                        <a:t>手工護唇膏、香膏專賣</a:t>
                      </a:r>
                      <a:r>
                        <a:rPr lang="en-US" altLang="zh-TW" sz="2400" u="none" strike="noStrike">
                          <a:effectLst/>
                        </a:rPr>
                        <a:t>)</a:t>
                      </a:r>
                      <a:r>
                        <a:rPr lang="zh-TW" altLang="en-US" sz="2400" u="none" strike="noStrike">
                          <a:effectLst/>
                        </a:rPr>
                        <a:t>成員之一 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</a:tr>
              <a:tr h="773818">
                <a:tc>
                  <a:txBody>
                    <a:bodyPr/>
                    <a:lstStyle/>
                    <a:p>
                      <a:pPr algn="l" fontAlgn="ctr"/>
                      <a:r>
                        <a:rPr lang="fi-FI" sz="2400" u="none" strike="noStrike">
                          <a:effectLst/>
                        </a:rPr>
                        <a:t>Jolin 蔡依林 (蔡宜凌)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37</a:t>
                      </a:r>
                      <a:endParaRPr lang="en-US" altLang="zh-TW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歌手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4019550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文字方塊 4"/>
          <p:cNvSpPr txBox="1"/>
          <p:nvPr/>
        </p:nvSpPr>
        <p:spPr>
          <a:xfrm>
            <a:off x="1259632" y="58052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4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96136" y="639633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5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17146"/>
            <a:ext cx="4428952" cy="2528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58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341559"/>
              </p:ext>
            </p:extLst>
          </p:nvPr>
        </p:nvGraphicFramePr>
        <p:xfrm>
          <a:off x="251520" y="116635"/>
          <a:ext cx="8712967" cy="2373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/>
                <a:gridCol w="749057"/>
                <a:gridCol w="5011582"/>
              </a:tblGrid>
              <a:tr h="47703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訪問系友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屆數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任職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2830" marR="2830" marT="2830" marB="0" anchor="ctr"/>
                </a:tc>
              </a:tr>
              <a:tr h="3884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effectLst/>
                        </a:rPr>
                        <a:t>3. 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教育、</a:t>
                      </a:r>
                      <a:r>
                        <a:rPr lang="zh-TW" altLang="en-US" sz="2400" b="1" u="none" strike="noStrike" dirty="0" smtClean="0">
                          <a:effectLst/>
                        </a:rPr>
                        <a:t>編輯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  <a:tr h="6108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Joyce Liu </a:t>
                      </a:r>
                      <a:r>
                        <a:rPr lang="zh-TW" altLang="en-US" sz="2400" u="none" strike="noStrike" dirty="0">
                          <a:effectLst/>
                        </a:rPr>
                        <a:t>劉紀蕙</a:t>
                      </a:r>
                      <a:br>
                        <a:rPr lang="zh-TW" altLang="en-US" sz="2400" u="none" strike="noStrike" dirty="0">
                          <a:effectLst/>
                        </a:rPr>
                      </a:b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12</a:t>
                      </a:r>
                      <a:endParaRPr lang="en-US" altLang="zh-TW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教學</a:t>
                      </a:r>
                      <a:r>
                        <a:rPr lang="en-US" altLang="zh-TW" sz="2400" u="none" strike="noStrike">
                          <a:effectLst/>
                        </a:rPr>
                        <a:t>--</a:t>
                      </a:r>
                      <a:r>
                        <a:rPr lang="zh-TW" altLang="en-US" sz="2400" u="none" strike="noStrike">
                          <a:effectLst/>
                        </a:rPr>
                        <a:t>國立交通大學人文社會研究所：所長兼教授 </a:t>
                      </a:r>
                      <a:r>
                        <a:rPr lang="en-US" altLang="zh-TW" sz="2400" u="none" strike="noStrike">
                          <a:effectLst/>
                        </a:rPr>
                        <a:t>(</a:t>
                      </a:r>
                      <a:r>
                        <a:rPr lang="zh-TW" altLang="en-US" sz="2400" u="none" strike="noStrike">
                          <a:effectLst/>
                        </a:rPr>
                        <a:t>系主任</a:t>
                      </a:r>
                      <a:r>
                        <a:rPr lang="en-US" altLang="zh-TW" sz="2400" u="none" strike="noStrike">
                          <a:effectLst/>
                        </a:rPr>
                        <a:t>: 1988-1993)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  <a:tr h="773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Alice Lee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李素貞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9</a:t>
                      </a:r>
                      <a:endParaRPr lang="en-US" altLang="zh-TW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輔大外語學院共同外語專任講師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572000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352128" y="619612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4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868144" y="619611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5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98" y="3140968"/>
            <a:ext cx="4378908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189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14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487103"/>
              </p:ext>
            </p:extLst>
          </p:nvPr>
        </p:nvGraphicFramePr>
        <p:xfrm>
          <a:off x="251520" y="374967"/>
          <a:ext cx="8712967" cy="1253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/>
                <a:gridCol w="749057"/>
                <a:gridCol w="5011582"/>
              </a:tblGrid>
              <a:tr h="47703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訪問系友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屆數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任職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2830" marR="2830" marT="2830" marB="0" anchor="ctr"/>
                </a:tc>
              </a:tr>
              <a:tr h="3884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effectLst/>
                        </a:rPr>
                        <a:t>3. 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教育、</a:t>
                      </a:r>
                      <a:r>
                        <a:rPr lang="zh-TW" altLang="en-US" sz="2400" b="1" u="none" strike="noStrike" dirty="0" smtClean="0">
                          <a:effectLst/>
                        </a:rPr>
                        <a:t>編輯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  <a:tr h="388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Victoria Wu </a:t>
                      </a:r>
                      <a:r>
                        <a:rPr lang="zh-TW" altLang="en-US" sz="2400" u="none" strike="noStrike" dirty="0">
                          <a:effectLst/>
                        </a:rPr>
                        <a:t>伍芙函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44</a:t>
                      </a:r>
                      <a:endParaRPr lang="en-US" altLang="zh-TW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三民書局：編輯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705"/>
            <a:ext cx="5134719" cy="3847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5868144" y="619611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4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15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790797"/>
              </p:ext>
            </p:extLst>
          </p:nvPr>
        </p:nvGraphicFramePr>
        <p:xfrm>
          <a:off x="179512" y="332656"/>
          <a:ext cx="8637435" cy="184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481"/>
                <a:gridCol w="637188"/>
                <a:gridCol w="5171766"/>
              </a:tblGrid>
              <a:tr h="15661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訪問系友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屆數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 smtClean="0">
                          <a:effectLst/>
                        </a:rPr>
                        <a:t>任職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</a:tr>
              <a:tr h="15661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4. </a:t>
                      </a:r>
                      <a:r>
                        <a:rPr lang="zh-TW" altLang="en-US" sz="2400" u="none" strike="noStrike" dirty="0">
                          <a:effectLst/>
                        </a:rPr>
                        <a:t>行銷、公關、廣告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66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Sherry Huang</a:t>
                      </a:r>
                      <a:r>
                        <a:rPr lang="zh-TW" altLang="en-US" sz="2400" u="none" strike="noStrike">
                          <a:effectLst/>
                        </a:rPr>
                        <a:t>黃莉倩 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38</a:t>
                      </a:r>
                      <a:endParaRPr lang="en-US" altLang="zh-TW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李奧貝納股份有限公司：助理藝術指導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  <a:tr h="2279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Grace Liu </a:t>
                      </a:r>
                      <a:r>
                        <a:rPr lang="zh-TW" altLang="en-US" sz="2400" u="none" strike="noStrike">
                          <a:effectLst/>
                        </a:rPr>
                        <a:t>劉思吟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40</a:t>
                      </a:r>
                      <a:endParaRPr lang="en-US" altLang="zh-TW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學學文創：</a:t>
                      </a:r>
                      <a:r>
                        <a:rPr lang="en-US" sz="2400" u="none" strike="noStrike" dirty="0">
                          <a:effectLst/>
                        </a:rPr>
                        <a:t>Marketing Manager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960440" cy="2602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6704"/>
            <a:ext cx="4458832" cy="2717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1281489" y="573445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5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972047" y="321297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6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16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156785"/>
              </p:ext>
            </p:extLst>
          </p:nvPr>
        </p:nvGraphicFramePr>
        <p:xfrm>
          <a:off x="251520" y="1052736"/>
          <a:ext cx="8637435" cy="184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481"/>
                <a:gridCol w="637188"/>
                <a:gridCol w="5171766"/>
              </a:tblGrid>
              <a:tr h="15661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訪問系友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屆數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 smtClean="0">
                          <a:effectLst/>
                        </a:rPr>
                        <a:t>任職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</a:tr>
              <a:tr h="15661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4. </a:t>
                      </a:r>
                      <a:r>
                        <a:rPr lang="zh-TW" altLang="en-US" sz="2400" u="none" strike="noStrike" dirty="0">
                          <a:effectLst/>
                        </a:rPr>
                        <a:t>行銷、公關、廣告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98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</a:rPr>
                        <a:t>Evelyn </a:t>
                      </a:r>
                      <a:r>
                        <a:rPr lang="en-US" sz="2400" u="none" strike="noStrike" dirty="0">
                          <a:effectLst/>
                        </a:rPr>
                        <a:t>Lee </a:t>
                      </a:r>
                      <a:r>
                        <a:rPr lang="zh-TW" altLang="en-US" sz="2400" u="none" strike="noStrike" dirty="0">
                          <a:effectLst/>
                        </a:rPr>
                        <a:t>李欣恬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39</a:t>
                      </a:r>
                      <a:endParaRPr lang="en-US" altLang="zh-TW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雙人徐</a:t>
                      </a:r>
                      <a:r>
                        <a:rPr lang="en-US" altLang="zh-TW" sz="2400" u="none" strike="noStrike">
                          <a:effectLst/>
                        </a:rPr>
                        <a:t>(</a:t>
                      </a:r>
                      <a:r>
                        <a:rPr lang="zh-TW" altLang="en-US" sz="2400" u="none" strike="noStrike">
                          <a:effectLst/>
                        </a:rPr>
                        <a:t>餐廳</a:t>
                      </a:r>
                      <a:r>
                        <a:rPr lang="en-US" altLang="zh-TW" sz="2400" u="none" strike="noStrike">
                          <a:effectLst/>
                        </a:rPr>
                        <a:t>&amp;</a:t>
                      </a:r>
                      <a:r>
                        <a:rPr lang="zh-TW" altLang="en-US" sz="2400" u="none" strike="noStrike">
                          <a:effectLst/>
                        </a:rPr>
                        <a:t>網購</a:t>
                      </a:r>
                      <a:r>
                        <a:rPr lang="en-US" altLang="zh-TW" sz="2400" u="none" strike="noStrike">
                          <a:effectLst/>
                        </a:rPr>
                        <a:t>)</a:t>
                      </a:r>
                      <a:r>
                        <a:rPr lang="zh-TW" altLang="en-US" sz="2400" u="none" strike="noStrike">
                          <a:effectLst/>
                        </a:rPr>
                        <a:t>：營運長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  <a:tr h="281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 Sharon</a:t>
                      </a:r>
                      <a:r>
                        <a:rPr lang="zh-TW" altLang="en-US" sz="2400" u="none" strike="noStrike" dirty="0">
                          <a:effectLst/>
                        </a:rPr>
                        <a:t>崔香蘭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41</a:t>
                      </a:r>
                      <a:endParaRPr lang="en-US" altLang="zh-TW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夢幻</a:t>
                      </a:r>
                      <a:r>
                        <a:rPr lang="zh-TW" altLang="en-US" sz="2400" u="none" strike="noStrike" dirty="0">
                          <a:effectLst/>
                        </a:rPr>
                        <a:t>仙境事務所，作家、</a:t>
                      </a:r>
                      <a:r>
                        <a:rPr lang="en-US" sz="2400" u="none" strike="noStrike" dirty="0">
                          <a:effectLst/>
                        </a:rPr>
                        <a:t>Little Fairies</a:t>
                      </a:r>
                      <a:r>
                        <a:rPr lang="zh-TW" altLang="en-US" sz="2400" u="none" strike="noStrike" dirty="0">
                          <a:effectLst/>
                        </a:rPr>
                        <a:t>小飛俠</a:t>
                      </a:r>
                      <a:r>
                        <a:rPr lang="en-US" altLang="zh-TW" sz="2400" u="none" strike="noStrike" dirty="0">
                          <a:effectLst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</a:rPr>
                        <a:t>手工護唇膏、香膏專賣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r>
                        <a:rPr lang="zh-TW" altLang="en-US" sz="2400" u="none" strike="noStrike" dirty="0">
                          <a:effectLst/>
                        </a:rPr>
                        <a:t>成員之一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17" y="3140968"/>
            <a:ext cx="4145279" cy="293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0" y="3140968"/>
            <a:ext cx="4648200" cy="294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文字方塊 5"/>
          <p:cNvSpPr txBox="1"/>
          <p:nvPr/>
        </p:nvSpPr>
        <p:spPr>
          <a:xfrm>
            <a:off x="856184" y="630932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5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372200" y="630932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6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17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05117"/>
              </p:ext>
            </p:extLst>
          </p:nvPr>
        </p:nvGraphicFramePr>
        <p:xfrm>
          <a:off x="235390" y="291058"/>
          <a:ext cx="8637435" cy="2208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481"/>
                <a:gridCol w="637188"/>
                <a:gridCol w="172268"/>
                <a:gridCol w="4999498"/>
              </a:tblGrid>
              <a:tr h="15661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訪問系友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屆數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 smtClean="0">
                          <a:effectLst/>
                        </a:rPr>
                        <a:t>任職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  <a:tr h="18162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effectLst/>
                        </a:rPr>
                        <a:t>5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. </a:t>
                      </a:r>
                      <a:r>
                        <a:rPr lang="zh-TW" altLang="en-US" sz="2400" b="1" u="none" strike="noStrike" dirty="0" smtClean="0">
                          <a:effectLst/>
                        </a:rPr>
                        <a:t>外交</a:t>
                      </a:r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</a:tr>
              <a:tr h="357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 Maria </a:t>
                      </a:r>
                      <a:r>
                        <a:rPr lang="en-US" sz="2400" u="none" strike="noStrike" dirty="0">
                          <a:effectLst/>
                        </a:rPr>
                        <a:t>Chiang</a:t>
                      </a:r>
                      <a:r>
                        <a:rPr lang="zh-TW" altLang="en-US" sz="2400" u="none" strike="noStrike" dirty="0">
                          <a:effectLst/>
                        </a:rPr>
                        <a:t>姜予歆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40</a:t>
                      </a:r>
                      <a:endParaRPr lang="en-US" altLang="zh-TW" sz="2400" b="1" i="0" u="none" strike="noStrike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外交部條約法律司國際環境公約科：薦任科員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  <a:tr h="2066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effectLst/>
                        </a:rPr>
                        <a:t>6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. 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航空、旅遊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>
                          <a:effectLst/>
                        </a:rPr>
                        <a:t>　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</a:tr>
              <a:tr h="926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 Milton </a:t>
                      </a:r>
                      <a:r>
                        <a:rPr lang="en-US" sz="2400" u="none" strike="noStrike" dirty="0">
                          <a:effectLst/>
                        </a:rPr>
                        <a:t>Wu </a:t>
                      </a:r>
                      <a:r>
                        <a:rPr lang="zh-TW" altLang="en-US" sz="2400" u="none" strike="noStrike" dirty="0">
                          <a:effectLst/>
                        </a:rPr>
                        <a:t>吳漢唐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39</a:t>
                      </a:r>
                      <a:endParaRPr lang="en-US" altLang="zh-TW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可樂旅遊獎勵旅遊部：副理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08" y="3717032"/>
            <a:ext cx="4181475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4" y="2924944"/>
            <a:ext cx="3920913" cy="275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文字方塊 5"/>
          <p:cNvSpPr txBox="1"/>
          <p:nvPr/>
        </p:nvSpPr>
        <p:spPr>
          <a:xfrm>
            <a:off x="1288308" y="580144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5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36096" y="292494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6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18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263559"/>
              </p:ext>
            </p:extLst>
          </p:nvPr>
        </p:nvGraphicFramePr>
        <p:xfrm>
          <a:off x="251520" y="476672"/>
          <a:ext cx="8637435" cy="1474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481"/>
                <a:gridCol w="637188"/>
                <a:gridCol w="172268"/>
                <a:gridCol w="4999498"/>
              </a:tblGrid>
              <a:tr h="15661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訪問系友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屆數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 smtClean="0">
                          <a:effectLst/>
                        </a:rPr>
                        <a:t>任職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  <a:tr h="2066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effectLst/>
                        </a:rPr>
                        <a:t>6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. 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航空、旅遊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>
                          <a:effectLst/>
                        </a:rPr>
                        <a:t>　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</a:tr>
              <a:tr h="926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Tony Chen </a:t>
                      </a:r>
                      <a:r>
                        <a:rPr lang="zh-TW" altLang="en-US" sz="2400" u="none" strike="noStrike" dirty="0">
                          <a:effectLst/>
                        </a:rPr>
                        <a:t>陳陽貴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38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香港航空：副機師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  <a:tr h="1566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Sandy Chang </a:t>
                      </a:r>
                      <a:r>
                        <a:rPr lang="zh-TW" altLang="en-US" sz="2400" u="none" strike="noStrike" dirty="0">
                          <a:effectLst/>
                        </a:rPr>
                        <a:t>張家綺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45</a:t>
                      </a:r>
                      <a:endParaRPr lang="en-US" altLang="zh-TW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中華航空：空服員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21" y="2276872"/>
            <a:ext cx="4371975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Users\Kate Liu\Documents\My Dropbox\50th週年回憶錄資料\第一階段\13_45_Sandy\訪談照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4892"/>
            <a:ext cx="4248472" cy="2812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文字方塊 6"/>
          <p:cNvSpPr txBox="1"/>
          <p:nvPr/>
        </p:nvSpPr>
        <p:spPr>
          <a:xfrm>
            <a:off x="1115616" y="292494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5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914404" y="556763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6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19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563393"/>
              </p:ext>
            </p:extLst>
          </p:nvPr>
        </p:nvGraphicFramePr>
        <p:xfrm>
          <a:off x="323528" y="548680"/>
          <a:ext cx="8424936" cy="1474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0881"/>
                <a:gridCol w="122355"/>
                <a:gridCol w="689476"/>
                <a:gridCol w="5102224"/>
              </a:tblGrid>
              <a:tr h="1566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訪問系友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屆數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 smtClean="0">
                          <a:effectLst/>
                        </a:rPr>
                        <a:t>任職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</a:tr>
              <a:tr h="15661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6. </a:t>
                      </a:r>
                      <a:r>
                        <a:rPr lang="zh-TW" altLang="en-US" sz="2400" u="none" strike="noStrike" dirty="0">
                          <a:effectLst/>
                        </a:rPr>
                        <a:t>傳播及創作出版：記者、作家、漫畫家、攝影師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8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Kevin Chen </a:t>
                      </a:r>
                      <a:r>
                        <a:rPr lang="zh-TW" altLang="en-US" sz="2400" u="none" strike="noStrike" dirty="0">
                          <a:effectLst/>
                        </a:rPr>
                        <a:t>陳思宏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32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宏觀電視：記者，作家、演員、翻譯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Jason Chien </a:t>
                      </a:r>
                      <a:r>
                        <a:rPr lang="zh-TW" altLang="en-US" sz="2400" u="none" strike="noStrike">
                          <a:effectLst/>
                        </a:rPr>
                        <a:t>簡嘉誠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35</a:t>
                      </a:r>
                      <a:endParaRPr lang="en-US" altLang="zh-TW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自由創作者</a:t>
                      </a:r>
                      <a:r>
                        <a:rPr lang="en-US" altLang="zh-TW" sz="2400" u="none" strike="noStrike" dirty="0">
                          <a:effectLst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</a:rPr>
                        <a:t>漫畫家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</a:tbl>
          </a:graphicData>
        </a:graphic>
      </p:graphicFrame>
      <p:pic>
        <p:nvPicPr>
          <p:cNvPr id="4100" name="Picture 4" descr="C:\Users\Kate Liu\Documents\My Dropbox\50th週年回憶錄資料\第一階段\18_35_簡嘉誠\0000615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2104"/>
            <a:ext cx="4304453" cy="3228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3077"/>
            <a:ext cx="4838700" cy="242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文字方塊 7"/>
          <p:cNvSpPr txBox="1"/>
          <p:nvPr/>
        </p:nvSpPr>
        <p:spPr>
          <a:xfrm>
            <a:off x="1065871" y="494116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5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52120" y="27809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6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內容大綱</a:t>
            </a:r>
            <a:endParaRPr lang="zh-TW" altLang="en-US" sz="5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zh-TW" altLang="en-US" sz="3000" dirty="0" smtClean="0">
                <a:solidFill>
                  <a:schemeClr val="bg1"/>
                </a:solidFill>
              </a:rPr>
              <a:t> </a:t>
            </a:r>
            <a:r>
              <a:rPr lang="zh-TW" altLang="en-US" sz="3000" dirty="0" smtClean="0">
                <a:solidFill>
                  <a:schemeClr val="bg1"/>
                </a:solidFill>
                <a:hlinkClick r:id="rId3" action="ppaction://hlinksldjump"/>
              </a:rPr>
              <a:t>動機與目的</a:t>
            </a:r>
            <a:endParaRPr lang="en-US" altLang="zh-TW" sz="30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itchFamily="34" charset="0"/>
              <a:buAutoNum type="romanUcPeriod"/>
            </a:pPr>
            <a:r>
              <a:rPr lang="zh-TW" altLang="en-US" sz="3000" dirty="0" smtClean="0">
                <a:solidFill>
                  <a:schemeClr val="bg1"/>
                </a:solidFill>
              </a:rPr>
              <a:t> 系友</a:t>
            </a:r>
            <a:r>
              <a:rPr lang="zh-TW" altLang="en-US" sz="3000" dirty="0" smtClean="0">
                <a:solidFill>
                  <a:srgbClr val="FFC000"/>
                </a:solidFill>
                <a:hlinkClick r:id="rId4" action="ppaction://hlinksldjump"/>
              </a:rPr>
              <a:t>行業</a:t>
            </a:r>
            <a:r>
              <a:rPr lang="zh-TW" altLang="en-US" sz="3000" dirty="0" smtClean="0">
                <a:solidFill>
                  <a:schemeClr val="bg1"/>
                </a:solidFill>
                <a:hlinkClick r:id="rId4" action="ppaction://hlinksldjump"/>
              </a:rPr>
              <a:t>與</a:t>
            </a:r>
            <a:r>
              <a:rPr lang="zh-TW" altLang="en-US" sz="2800" dirty="0">
                <a:solidFill>
                  <a:srgbClr val="FFFF00"/>
                </a:solidFill>
                <a:hlinkClick r:id="rId4" action="ppaction://hlinksldjump"/>
              </a:rPr>
              <a:t>訪談</a:t>
            </a:r>
            <a:r>
              <a:rPr lang="zh-TW" altLang="en-US" sz="2800" dirty="0" smtClean="0">
                <a:solidFill>
                  <a:srgbClr val="FFFF00"/>
                </a:solidFill>
                <a:hlinkClick r:id="rId4" action="ppaction://hlinksldjump"/>
              </a:rPr>
              <a:t>內容</a:t>
            </a:r>
            <a:endParaRPr lang="en-US" altLang="zh-TW" sz="3000" dirty="0" smtClean="0">
              <a:solidFill>
                <a:schemeClr val="bg1"/>
              </a:solidFill>
            </a:endParaRPr>
          </a:p>
          <a:p>
            <a:pPr marL="571500" indent="-571500">
              <a:buAutoNum type="romanUcPeriod"/>
            </a:pPr>
            <a:r>
              <a:rPr lang="zh-TW" altLang="en-US" sz="3000" dirty="0" smtClean="0">
                <a:solidFill>
                  <a:schemeClr val="bg1"/>
                </a:solidFill>
              </a:rPr>
              <a:t> 訪問</a:t>
            </a:r>
            <a:r>
              <a:rPr lang="zh-TW" altLang="en-US" sz="3000" dirty="0" smtClean="0">
                <a:solidFill>
                  <a:schemeClr val="bg1"/>
                </a:solidFill>
                <a:hlinkClick r:id="rId5" action="ppaction://hlinksldjump"/>
              </a:rPr>
              <a:t>系友名單</a:t>
            </a:r>
            <a:endParaRPr lang="en-US" altLang="zh-TW" sz="3000" dirty="0" smtClean="0">
              <a:solidFill>
                <a:schemeClr val="bg1"/>
              </a:solidFill>
            </a:endParaRPr>
          </a:p>
          <a:p>
            <a:pPr marL="571500" indent="-571500">
              <a:buAutoNum type="romanUcPeriod"/>
            </a:pPr>
            <a:r>
              <a:rPr lang="zh-TW" altLang="en-US" sz="3000" dirty="0">
                <a:solidFill>
                  <a:schemeClr val="bg1"/>
                </a:solidFill>
              </a:rPr>
              <a:t> </a:t>
            </a:r>
            <a:r>
              <a:rPr lang="zh-TW" altLang="en-US" sz="3000" dirty="0" smtClean="0">
                <a:solidFill>
                  <a:schemeClr val="bg1"/>
                </a:solidFill>
                <a:hlinkClick r:id="rId6" action="ppaction://hlinksldjump"/>
              </a:rPr>
              <a:t>訪談影片</a:t>
            </a:r>
            <a:endParaRPr lang="en-US" altLang="zh-TW" sz="3000" dirty="0" smtClean="0">
              <a:solidFill>
                <a:schemeClr val="bg1"/>
              </a:solidFill>
            </a:endParaRPr>
          </a:p>
          <a:p>
            <a:pPr marL="571500" indent="-571500">
              <a:buAutoNum type="romanUcPeriod"/>
            </a:pPr>
            <a:r>
              <a:rPr lang="zh-TW" altLang="en-US" sz="3000" dirty="0" smtClean="0">
                <a:solidFill>
                  <a:schemeClr val="bg1"/>
                </a:solidFill>
              </a:rPr>
              <a:t> </a:t>
            </a:r>
            <a:r>
              <a:rPr lang="zh-TW" altLang="en-US" sz="3000" dirty="0" smtClean="0">
                <a:solidFill>
                  <a:schemeClr val="bg1"/>
                </a:solidFill>
                <a:hlinkClick r:id="rId7" action="ppaction://hlinksldjump"/>
              </a:rPr>
              <a:t>訪談結語</a:t>
            </a:r>
            <a:endParaRPr lang="zh-TW" altLang="en-US" sz="3000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3030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20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249961"/>
              </p:ext>
            </p:extLst>
          </p:nvPr>
        </p:nvGraphicFramePr>
        <p:xfrm>
          <a:off x="251520" y="332656"/>
          <a:ext cx="8424936" cy="184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0881"/>
                <a:gridCol w="122355"/>
                <a:gridCol w="689476"/>
                <a:gridCol w="5102224"/>
              </a:tblGrid>
              <a:tr h="1566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訪問系友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屆數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 smtClean="0">
                          <a:effectLst/>
                        </a:rPr>
                        <a:t>任職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2830" marR="2830" marT="2830" marB="0" anchor="ctr">
                    <a:solidFill>
                      <a:srgbClr val="78C8FF"/>
                    </a:solidFill>
                  </a:tcPr>
                </a:tc>
              </a:tr>
              <a:tr h="15661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6. </a:t>
                      </a:r>
                      <a:r>
                        <a:rPr lang="zh-TW" altLang="en-US" sz="2400" u="none" strike="noStrike" dirty="0">
                          <a:effectLst/>
                        </a:rPr>
                        <a:t>傳播及創作出版：記者、作家、漫畫家、攝影師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2830" marR="2830" marT="283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48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</a:rPr>
                        <a:t>Pova</a:t>
                      </a:r>
                      <a:r>
                        <a:rPr lang="en-US" sz="2400" u="none" strike="noStrike" dirty="0">
                          <a:effectLst/>
                        </a:rPr>
                        <a:t> Chen </a:t>
                      </a:r>
                      <a:r>
                        <a:rPr lang="zh-TW" altLang="en-US" sz="2400" u="none" strike="noStrike" dirty="0">
                          <a:effectLst/>
                        </a:rPr>
                        <a:t>陳乙杉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45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八大新聞台：財經線記者 </a:t>
                      </a:r>
                      <a:r>
                        <a:rPr lang="en-US" altLang="zh-TW" sz="2400" u="none" strike="noStrike" dirty="0">
                          <a:effectLst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</a:rPr>
                        <a:t>現職：中天電視台記者）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  <a:tr h="242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Anna Han </a:t>
                      </a:r>
                      <a:r>
                        <a:rPr lang="zh-TW" altLang="en-US" sz="2400" u="none" strike="noStrike">
                          <a:effectLst/>
                        </a:rPr>
                        <a:t>韓筠青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42</a:t>
                      </a:r>
                      <a:endParaRPr lang="en-US" altLang="zh-TW" sz="2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30" marR="2830" marT="2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我們好好時尚事業：特約攝影師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830" marR="2830" marT="2830" marB="0" anchor="ctr"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4" y="3861048"/>
            <a:ext cx="4100853" cy="2698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59" y="2852936"/>
            <a:ext cx="40957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文字方塊 5"/>
          <p:cNvSpPr txBox="1"/>
          <p:nvPr/>
        </p:nvSpPr>
        <p:spPr>
          <a:xfrm>
            <a:off x="1115616" y="314096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5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83330" y="58772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hlinkClick r:id="rId6"/>
              </a:rPr>
              <a:t>Career Path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457200" y="476673"/>
            <a:ext cx="8363272" cy="3384376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TW" sz="6000" b="1" dirty="0" smtClean="0">
                <a:solidFill>
                  <a:schemeClr val="bg1"/>
                </a:solidFill>
              </a:rPr>
              <a:t>IV. </a:t>
            </a:r>
            <a:r>
              <a:rPr lang="zh-TW" altLang="en-US" sz="6000" b="1" dirty="0" smtClean="0">
                <a:solidFill>
                  <a:schemeClr val="bg1"/>
                </a:solidFill>
              </a:rPr>
              <a:t>英文系系友職涯經驗談</a:t>
            </a:r>
            <a:r>
              <a:rPr lang="en-US" altLang="zh-TW" sz="6000" b="1" dirty="0" smtClean="0">
                <a:solidFill>
                  <a:schemeClr val="bg1"/>
                </a:solidFill>
              </a:rPr>
              <a:t/>
            </a:r>
            <a:br>
              <a:rPr lang="en-US" altLang="zh-TW" sz="6000" b="1" dirty="0" smtClean="0">
                <a:solidFill>
                  <a:schemeClr val="bg1"/>
                </a:solidFill>
              </a:rPr>
            </a:br>
            <a:r>
              <a:rPr lang="zh-TW" altLang="en-US" sz="6000" b="1" dirty="0">
                <a:solidFill>
                  <a:schemeClr val="bg1"/>
                </a:solidFill>
              </a:rPr>
              <a:t> </a:t>
            </a:r>
            <a:r>
              <a:rPr lang="zh-TW" altLang="en-US" sz="6000" b="1" dirty="0" smtClean="0">
                <a:solidFill>
                  <a:schemeClr val="bg1"/>
                </a:solidFill>
              </a:rPr>
              <a:t>               </a:t>
            </a:r>
            <a:r>
              <a:rPr lang="en-US" altLang="zh-TW" sz="6000" b="1" dirty="0" smtClean="0">
                <a:solidFill>
                  <a:schemeClr val="bg1"/>
                </a:solidFill>
              </a:rPr>
              <a:t/>
            </a:r>
            <a:br>
              <a:rPr lang="en-US" altLang="zh-TW" sz="6000" b="1" dirty="0" smtClean="0">
                <a:solidFill>
                  <a:schemeClr val="bg1"/>
                </a:solidFill>
              </a:rPr>
            </a:br>
            <a:r>
              <a:rPr lang="zh-TW" altLang="en-US" sz="6000" b="1" dirty="0" smtClean="0">
                <a:solidFill>
                  <a:srgbClr val="FFC000"/>
                </a:solidFill>
              </a:rPr>
              <a:t>訪談影片集</a:t>
            </a:r>
            <a:r>
              <a:rPr lang="en-US" altLang="zh-TW" sz="6000" b="1" dirty="0" smtClean="0">
                <a:solidFill>
                  <a:srgbClr val="FFC000"/>
                </a:solidFill>
              </a:rPr>
              <a:t/>
            </a:r>
            <a:br>
              <a:rPr lang="en-US" altLang="zh-TW" sz="6000" b="1" dirty="0" smtClean="0">
                <a:solidFill>
                  <a:srgbClr val="FFC000"/>
                </a:solidFill>
              </a:rPr>
            </a:br>
            <a:endParaRPr lang="zh-TW" altLang="en-US" sz="4800" b="1" dirty="0">
              <a:solidFill>
                <a:srgbClr val="FFC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8785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 smtClean="0">
                <a:solidFill>
                  <a:schemeClr val="bg1"/>
                </a:solidFill>
              </a:rPr>
              <a:t>預告片欣賞</a:t>
            </a:r>
            <a:endParaRPr lang="zh-TW" altLang="en-US" sz="5000" b="1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00471"/>
            <a:ext cx="7123534" cy="340073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102527" y="5877272"/>
            <a:ext cx="3936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hlinkClick r:id="rId4"/>
              </a:rPr>
              <a:t>http://youtu.be/2d4cHFvo4To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650405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7248" cy="108012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C000"/>
                </a:solidFill>
              </a:rPr>
              <a:t>群英職涯訪談集 </a:t>
            </a:r>
            <a:r>
              <a:rPr lang="en-US" altLang="zh-TW" sz="5400" b="1" dirty="0" smtClean="0">
                <a:solidFill>
                  <a:srgbClr val="FFC000"/>
                </a:solidFill>
              </a:rPr>
              <a:t>DVD</a:t>
            </a:r>
            <a:endParaRPr lang="zh-HK" altLang="en-US" sz="5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3024336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4760026"/>
            <a:ext cx="91440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TW" altLang="en-US" sz="32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開放</a:t>
            </a:r>
            <a:r>
              <a:rPr lang="zh-TW" altLang="en-US" sz="32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予</a:t>
            </a:r>
            <a:r>
              <a:rPr lang="zh-TW" altLang="en-US" sz="32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本系學生</a:t>
            </a:r>
            <a:r>
              <a:rPr lang="zh-TW" altLang="en-US" sz="32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借閱</a:t>
            </a:r>
            <a:endParaRPr lang="en-US" altLang="zh-TW" sz="32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ctr">
              <a:spcBef>
                <a:spcPct val="20000"/>
              </a:spcBef>
            </a:pPr>
            <a:r>
              <a:rPr lang="en-US" altLang="zh-TW" sz="32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不得複製、外借予英文系外人士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5867" l="2300" r="9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91" b="1291"/>
          <a:stretch/>
        </p:blipFill>
        <p:spPr bwMode="auto">
          <a:xfrm>
            <a:off x="2891813" y="2207204"/>
            <a:ext cx="3360373" cy="252028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0091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</a:rPr>
              <a:t>V</a:t>
            </a:r>
            <a:r>
              <a:rPr lang="en-US" altLang="zh-TW" b="1" dirty="0" smtClean="0">
                <a:solidFill>
                  <a:schemeClr val="bg1"/>
                </a:solidFill>
              </a:rPr>
              <a:t>. </a:t>
            </a:r>
            <a:r>
              <a:rPr lang="zh-TW" altLang="en-US" b="1" dirty="0" smtClean="0">
                <a:solidFill>
                  <a:schemeClr val="bg1"/>
                </a:solidFill>
              </a:rPr>
              <a:t>結語 </a:t>
            </a:r>
            <a:r>
              <a:rPr lang="en-US" altLang="zh-TW" b="1" dirty="0" smtClean="0">
                <a:solidFill>
                  <a:schemeClr val="bg1"/>
                </a:solidFill>
              </a:rPr>
              <a:t>(1)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2376264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FFFF00"/>
                </a:solidFill>
                <a:sym typeface="Wingdings" pitchFamily="2" charset="2"/>
              </a:rPr>
              <a:t>謝謝系</a:t>
            </a:r>
            <a:r>
              <a:rPr lang="zh-TW" altLang="en-US" sz="4000" b="1" dirty="0">
                <a:solidFill>
                  <a:srgbClr val="FFFF00"/>
                </a:solidFill>
                <a:sym typeface="Wingdings" pitchFamily="2" charset="2"/>
              </a:rPr>
              <a:t>友</a:t>
            </a:r>
            <a:r>
              <a:rPr lang="zh-TW" altLang="en-US" sz="4000" b="1" dirty="0" smtClean="0">
                <a:solidFill>
                  <a:srgbClr val="FFFF00"/>
                </a:solidFill>
                <a:sym typeface="Wingdings" pitchFamily="2" charset="2"/>
              </a:rPr>
              <a:t>們</a:t>
            </a:r>
            <a:endParaRPr lang="en-US" altLang="zh-TW" sz="40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zh-TW" altLang="en-US" sz="4000" b="1" dirty="0" smtClean="0">
                <a:solidFill>
                  <a:srgbClr val="FFFF00"/>
                </a:solidFill>
                <a:sym typeface="Wingdings" pitchFamily="2" charset="2"/>
              </a:rPr>
              <a:t>以</a:t>
            </a:r>
            <a:r>
              <a:rPr lang="zh-TW" altLang="en-US" sz="4000" b="1" dirty="0">
                <a:solidFill>
                  <a:srgbClr val="FFFF00"/>
                </a:solidFill>
                <a:sym typeface="Wingdings" pitchFamily="2" charset="2"/>
              </a:rPr>
              <a:t>專業和敬業的態度</a:t>
            </a:r>
            <a:r>
              <a:rPr lang="zh-TW" altLang="en-US" sz="4000" b="1" dirty="0" smtClean="0">
                <a:solidFill>
                  <a:srgbClr val="FFFF00"/>
                </a:solidFill>
                <a:sym typeface="Wingdings" pitchFamily="2" charset="2"/>
              </a:rPr>
              <a:t>，</a:t>
            </a:r>
            <a:endParaRPr lang="en-US" altLang="zh-TW" sz="40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zh-TW" altLang="en-US" sz="4000" b="1" dirty="0" smtClean="0">
                <a:solidFill>
                  <a:srgbClr val="FFFF00"/>
                </a:solidFill>
                <a:sym typeface="Wingdings" pitchFamily="2" charset="2"/>
              </a:rPr>
              <a:t>毫無</a:t>
            </a:r>
            <a:r>
              <a:rPr lang="zh-TW" altLang="en-US" sz="4000" b="1" dirty="0">
                <a:solidFill>
                  <a:srgbClr val="FFFF00"/>
                </a:solidFill>
                <a:sym typeface="Wingdings" pitchFamily="2" charset="2"/>
              </a:rPr>
              <a:t>保留地</a:t>
            </a:r>
            <a:r>
              <a:rPr lang="zh-TW" altLang="en-US" sz="4000" b="1" dirty="0" smtClean="0">
                <a:solidFill>
                  <a:srgbClr val="FFFF00"/>
                </a:solidFill>
                <a:sym typeface="Wingdings" pitchFamily="2" charset="2"/>
              </a:rPr>
              <a:t>分享！</a:t>
            </a:r>
            <a:endParaRPr lang="zh-TW" altLang="en-US" sz="4000" b="1" dirty="0">
              <a:solidFill>
                <a:srgbClr val="FFFF00"/>
              </a:solidFill>
            </a:endParaRPr>
          </a:p>
          <a:p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2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4726"/>
            <a:ext cx="8784976" cy="1404074"/>
          </a:xfrm>
        </p:spPr>
        <p:txBody>
          <a:bodyPr>
            <a:noAutofit/>
          </a:bodyPr>
          <a:lstStyle/>
          <a:p>
            <a:r>
              <a:rPr lang="en-US" altLang="zh-TW" sz="4800" b="1" dirty="0" smtClean="0">
                <a:solidFill>
                  <a:schemeClr val="bg1"/>
                </a:solidFill>
              </a:rPr>
              <a:t>V. </a:t>
            </a:r>
            <a:r>
              <a:rPr lang="zh-TW" altLang="en-US" sz="4800" b="1" dirty="0" smtClean="0">
                <a:solidFill>
                  <a:schemeClr val="bg1"/>
                </a:solidFill>
              </a:rPr>
              <a:t>結語 </a:t>
            </a:r>
            <a:r>
              <a:rPr lang="en-US" altLang="zh-TW" sz="4800" b="1" dirty="0" smtClean="0">
                <a:solidFill>
                  <a:schemeClr val="bg1"/>
                </a:solidFill>
              </a:rPr>
              <a:t>(2) </a:t>
            </a:r>
            <a:r>
              <a:rPr lang="zh-TW" altLang="en-US" sz="4500" b="1" dirty="0" smtClean="0">
                <a:solidFill>
                  <a:schemeClr val="bg1"/>
                </a:solidFill>
              </a:rPr>
              <a:t>職涯訪談：</a:t>
            </a:r>
            <a:r>
              <a:rPr lang="en-US" altLang="zh-TW" sz="4500" b="1" dirty="0" smtClean="0">
                <a:solidFill>
                  <a:schemeClr val="bg1"/>
                </a:solidFill>
              </a:rPr>
              <a:t/>
            </a:r>
            <a:br>
              <a:rPr lang="en-US" altLang="zh-TW" sz="4500" b="1" dirty="0" smtClean="0">
                <a:solidFill>
                  <a:schemeClr val="bg1"/>
                </a:solidFill>
              </a:rPr>
            </a:br>
            <a:r>
              <a:rPr lang="zh-TW" altLang="en-US" sz="4500" b="1" dirty="0" smtClean="0">
                <a:solidFill>
                  <a:srgbClr val="FFC000"/>
                </a:solidFill>
              </a:rPr>
              <a:t>收穫許多的經驗、值得學習的過程</a:t>
            </a:r>
            <a:endParaRPr lang="zh-TW" altLang="en-US" sz="4500" b="1" dirty="0">
              <a:solidFill>
                <a:srgbClr val="FFC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49020" y="2101753"/>
            <a:ext cx="7827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訪談過程中，系友們談論到自己工作部份時</a:t>
            </a:r>
            <a:r>
              <a:rPr lang="en-US" altLang="zh-TW" sz="3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--</a:t>
            </a:r>
            <a:endParaRPr lang="zh-TW" altLang="en-US" sz="3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2254339" y="3176821"/>
            <a:ext cx="1949243" cy="2412419"/>
          </a:xfrm>
          <a:custGeom>
            <a:avLst/>
            <a:gdLst>
              <a:gd name="connsiteX0" fmla="*/ 0 w 1949243"/>
              <a:gd name="connsiteY0" fmla="*/ 0 h 2412419"/>
              <a:gd name="connsiteX1" fmla="*/ 1949243 w 1949243"/>
              <a:gd name="connsiteY1" fmla="*/ 0 h 2412419"/>
              <a:gd name="connsiteX2" fmla="*/ 1949243 w 1949243"/>
              <a:gd name="connsiteY2" fmla="*/ 2412419 h 2412419"/>
              <a:gd name="connsiteX3" fmla="*/ 0 w 1949243"/>
              <a:gd name="connsiteY3" fmla="*/ 2412419 h 2412419"/>
              <a:gd name="connsiteX4" fmla="*/ 0 w 1949243"/>
              <a:gd name="connsiteY4" fmla="*/ 0 h 241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243" h="2412419">
                <a:moveTo>
                  <a:pt x="0" y="0"/>
                </a:moveTo>
                <a:lnTo>
                  <a:pt x="1949243" y="0"/>
                </a:lnTo>
                <a:lnTo>
                  <a:pt x="1949243" y="2412419"/>
                </a:lnTo>
                <a:lnTo>
                  <a:pt x="0" y="2412419"/>
                </a:lnTo>
                <a:lnTo>
                  <a:pt x="0" y="0"/>
                </a:lnTo>
                <a:close/>
              </a:path>
            </a:pathLst>
          </a:custGeom>
          <a:solidFill>
            <a:srgbClr val="78C8FF">
              <a:alpha val="89804"/>
            </a:srgbClr>
          </a:solid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1879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kern="1200" dirty="0" smtClean="0">
                <a:latin typeface="微軟正黑體" pitchFamily="34" charset="-120"/>
                <a:ea typeface="微軟正黑體" pitchFamily="34" charset="-120"/>
              </a:rPr>
              <a:t>溝通態度</a:t>
            </a:r>
            <a:endParaRPr lang="en-US" altLang="zh-TW" sz="2400" kern="12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kern="1200" dirty="0" smtClean="0">
                <a:latin typeface="微軟正黑體" pitchFamily="34" charset="-120"/>
                <a:ea typeface="微軟正黑體" pitchFamily="34" charset="-120"/>
              </a:rPr>
              <a:t>思考方式</a:t>
            </a:r>
            <a:endParaRPr lang="en-US" altLang="zh-TW" sz="2400" kern="1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1214742" y="2657023"/>
            <a:ext cx="1299495" cy="1299495"/>
          </a:xfrm>
          <a:custGeom>
            <a:avLst/>
            <a:gdLst>
              <a:gd name="connsiteX0" fmla="*/ 0 w 1299495"/>
              <a:gd name="connsiteY0" fmla="*/ 649748 h 1299495"/>
              <a:gd name="connsiteX1" fmla="*/ 649748 w 1299495"/>
              <a:gd name="connsiteY1" fmla="*/ 0 h 1299495"/>
              <a:gd name="connsiteX2" fmla="*/ 1299496 w 1299495"/>
              <a:gd name="connsiteY2" fmla="*/ 649748 h 1299495"/>
              <a:gd name="connsiteX3" fmla="*/ 649748 w 1299495"/>
              <a:gd name="connsiteY3" fmla="*/ 1299496 h 1299495"/>
              <a:gd name="connsiteX4" fmla="*/ 0 w 1299495"/>
              <a:gd name="connsiteY4" fmla="*/ 649748 h 129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495" h="1299495">
                <a:moveTo>
                  <a:pt x="0" y="649748"/>
                </a:moveTo>
                <a:cubicBezTo>
                  <a:pt x="0" y="290902"/>
                  <a:pt x="290902" y="0"/>
                  <a:pt x="649748" y="0"/>
                </a:cubicBezTo>
                <a:cubicBezTo>
                  <a:pt x="1008594" y="0"/>
                  <a:pt x="1299496" y="290902"/>
                  <a:pt x="1299496" y="649748"/>
                </a:cubicBezTo>
                <a:cubicBezTo>
                  <a:pt x="1299496" y="1008594"/>
                  <a:pt x="1008594" y="1299496"/>
                  <a:pt x="649748" y="1299496"/>
                </a:cubicBezTo>
                <a:cubicBezTo>
                  <a:pt x="290902" y="1299496"/>
                  <a:pt x="0" y="1008594"/>
                  <a:pt x="0" y="649748"/>
                </a:cubicBezTo>
                <a:close/>
              </a:path>
            </a:pathLst>
          </a:cu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307" tIns="190307" rIns="190307" bIns="19030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latin typeface="微軟正黑體" pitchFamily="34" charset="-120"/>
                <a:ea typeface="微軟正黑體" pitchFamily="34" charset="-120"/>
              </a:rPr>
              <a:t>專業</a:t>
            </a:r>
            <a:endParaRPr lang="zh-TW" altLang="en-US" sz="3600" b="1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5503077" y="3176821"/>
            <a:ext cx="1949243" cy="2412419"/>
          </a:xfrm>
          <a:custGeom>
            <a:avLst/>
            <a:gdLst>
              <a:gd name="connsiteX0" fmla="*/ 0 w 1949243"/>
              <a:gd name="connsiteY0" fmla="*/ 0 h 2412419"/>
              <a:gd name="connsiteX1" fmla="*/ 1949243 w 1949243"/>
              <a:gd name="connsiteY1" fmla="*/ 0 h 2412419"/>
              <a:gd name="connsiteX2" fmla="*/ 1949243 w 1949243"/>
              <a:gd name="connsiteY2" fmla="*/ 2412419 h 2412419"/>
              <a:gd name="connsiteX3" fmla="*/ 0 w 1949243"/>
              <a:gd name="connsiteY3" fmla="*/ 2412419 h 2412419"/>
              <a:gd name="connsiteX4" fmla="*/ 0 w 1949243"/>
              <a:gd name="connsiteY4" fmla="*/ 0 h 241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243" h="2412419">
                <a:moveTo>
                  <a:pt x="0" y="0"/>
                </a:moveTo>
                <a:lnTo>
                  <a:pt x="1949243" y="0"/>
                </a:lnTo>
                <a:lnTo>
                  <a:pt x="1949243" y="2412419"/>
                </a:lnTo>
                <a:lnTo>
                  <a:pt x="0" y="2412419"/>
                </a:lnTo>
                <a:lnTo>
                  <a:pt x="0" y="0"/>
                </a:lnTo>
                <a:close/>
              </a:path>
            </a:pathLst>
          </a:custGeom>
          <a:solidFill>
            <a:srgbClr val="FFAAAA">
              <a:alpha val="89804"/>
            </a:srgbClr>
          </a:solidFill>
        </p:spPr>
        <p:style>
          <a:lnRef idx="2">
            <a:schemeClr val="accent2">
              <a:tint val="40000"/>
              <a:alpha val="90000"/>
              <a:hueOff val="11416906"/>
              <a:satOff val="-59703"/>
              <a:lumOff val="-3598"/>
              <a:alphaOff val="0"/>
            </a:schemeClr>
          </a:lnRef>
          <a:fillRef idx="1">
            <a:schemeClr val="accent2">
              <a:tint val="40000"/>
              <a:alpha val="90000"/>
              <a:hueOff val="11416906"/>
              <a:satOff val="-59703"/>
              <a:lumOff val="-3598"/>
              <a:alphaOff val="0"/>
            </a:schemeClr>
          </a:fillRef>
          <a:effectRef idx="0">
            <a:schemeClr val="accent2">
              <a:tint val="40000"/>
              <a:alpha val="90000"/>
              <a:hueOff val="11416906"/>
              <a:satOff val="-59703"/>
              <a:lumOff val="-359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1879" tIns="170688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kern="1200" dirty="0" smtClean="0">
                <a:latin typeface="微軟正黑體" pitchFamily="34" charset="-120"/>
                <a:ea typeface="微軟正黑體" pitchFamily="34" charset="-120"/>
              </a:rPr>
              <a:t>工作困難</a:t>
            </a:r>
            <a:endParaRPr lang="en-US" altLang="zh-TW" sz="2400" kern="12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kern="1200" dirty="0" smtClean="0">
                <a:latin typeface="微軟正黑體" pitchFamily="34" charset="-120"/>
                <a:ea typeface="微軟正黑體" pitchFamily="34" charset="-120"/>
              </a:rPr>
              <a:t>心態調適</a:t>
            </a:r>
            <a:endParaRPr lang="en-US" altLang="zh-TW" sz="2400" kern="1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手繪多邊形 24"/>
          <p:cNvSpPr/>
          <p:nvPr/>
        </p:nvSpPr>
        <p:spPr>
          <a:xfrm>
            <a:off x="4463481" y="2657023"/>
            <a:ext cx="1299495" cy="1299495"/>
          </a:xfrm>
          <a:custGeom>
            <a:avLst/>
            <a:gdLst>
              <a:gd name="connsiteX0" fmla="*/ 0 w 1299495"/>
              <a:gd name="connsiteY0" fmla="*/ 649748 h 1299495"/>
              <a:gd name="connsiteX1" fmla="*/ 649748 w 1299495"/>
              <a:gd name="connsiteY1" fmla="*/ 0 h 1299495"/>
              <a:gd name="connsiteX2" fmla="*/ 1299496 w 1299495"/>
              <a:gd name="connsiteY2" fmla="*/ 649748 h 1299495"/>
              <a:gd name="connsiteX3" fmla="*/ 649748 w 1299495"/>
              <a:gd name="connsiteY3" fmla="*/ 1299496 h 1299495"/>
              <a:gd name="connsiteX4" fmla="*/ 0 w 1299495"/>
              <a:gd name="connsiteY4" fmla="*/ 649748 h 129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495" h="1299495">
                <a:moveTo>
                  <a:pt x="0" y="649748"/>
                </a:moveTo>
                <a:cubicBezTo>
                  <a:pt x="0" y="290902"/>
                  <a:pt x="290902" y="0"/>
                  <a:pt x="649748" y="0"/>
                </a:cubicBezTo>
                <a:cubicBezTo>
                  <a:pt x="1008594" y="0"/>
                  <a:pt x="1299496" y="290902"/>
                  <a:pt x="1299496" y="649748"/>
                </a:cubicBezTo>
                <a:cubicBezTo>
                  <a:pt x="1299496" y="1008594"/>
                  <a:pt x="1008594" y="1299496"/>
                  <a:pt x="649748" y="1299496"/>
                </a:cubicBezTo>
                <a:cubicBezTo>
                  <a:pt x="290902" y="1299496"/>
                  <a:pt x="0" y="1008594"/>
                  <a:pt x="0" y="649748"/>
                </a:cubicBezTo>
                <a:close/>
              </a:path>
            </a:pathLst>
          </a:custGeom>
          <a:solidFill>
            <a:srgbClr val="FF5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0518374"/>
              <a:satOff val="-61895"/>
              <a:lumOff val="2355"/>
              <a:alphaOff val="0"/>
            </a:schemeClr>
          </a:fillRef>
          <a:effectRef idx="0">
            <a:schemeClr val="accent2">
              <a:hueOff val="10518374"/>
              <a:satOff val="-61895"/>
              <a:lumOff val="235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307" tIns="190307" rIns="190307" bIns="19030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latin typeface="微軟正黑體" pitchFamily="34" charset="-120"/>
                <a:ea typeface="微軟正黑體" pitchFamily="34" charset="-120"/>
              </a:rPr>
              <a:t>敬業</a:t>
            </a:r>
            <a:endParaRPr lang="zh-TW" altLang="en-US" sz="3600" b="1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250445" y="5800724"/>
            <a:ext cx="842493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</a:t>
            </a:r>
            <a:r>
              <a:rPr lang="zh-TW" altLang="en-US" sz="3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系友們以專業和敬業的態度，毫無保留地分享</a:t>
            </a:r>
            <a:endParaRPr lang="zh-TW" altLang="en-US" sz="3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09949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群組 40"/>
          <p:cNvGrpSpPr/>
          <p:nvPr/>
        </p:nvGrpSpPr>
        <p:grpSpPr>
          <a:xfrm>
            <a:off x="2123728" y="1340768"/>
            <a:ext cx="4896544" cy="4691975"/>
            <a:chOff x="2383886" y="1617345"/>
            <a:chExt cx="4819731" cy="4619967"/>
          </a:xfrm>
        </p:grpSpPr>
        <p:sp>
          <p:nvSpPr>
            <p:cNvPr id="33" name="手繪多邊形 32"/>
            <p:cNvSpPr/>
            <p:nvPr/>
          </p:nvSpPr>
          <p:spPr>
            <a:xfrm>
              <a:off x="2483768" y="1617345"/>
              <a:ext cx="4719849" cy="4487405"/>
            </a:xfrm>
            <a:custGeom>
              <a:avLst/>
              <a:gdLst>
                <a:gd name="connsiteX0" fmla="*/ 1974309 w 3948618"/>
                <a:gd name="connsiteY0" fmla="*/ 0 h 3948618"/>
                <a:gd name="connsiteX1" fmla="*/ 3948618 w 3948618"/>
                <a:gd name="connsiteY1" fmla="*/ 1974309 h 3948618"/>
                <a:gd name="connsiteX2" fmla="*/ 1974309 w 3948618"/>
                <a:gd name="connsiteY2" fmla="*/ 1974309 h 3948618"/>
                <a:gd name="connsiteX3" fmla="*/ 1974309 w 3948618"/>
                <a:gd name="connsiteY3" fmla="*/ 0 h 394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8618" h="3948618">
                  <a:moveTo>
                    <a:pt x="1974309" y="0"/>
                  </a:moveTo>
                  <a:cubicBezTo>
                    <a:pt x="3064690" y="0"/>
                    <a:pt x="3948618" y="883928"/>
                    <a:pt x="3948618" y="1974309"/>
                  </a:cubicBezTo>
                  <a:lnTo>
                    <a:pt x="1974309" y="1974309"/>
                  </a:lnTo>
                  <a:lnTo>
                    <a:pt x="1974309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4158" tIns="856498" rIns="433432" bIns="2087151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 smtClean="0">
                  <a:latin typeface="微軟正黑體" pitchFamily="34" charset="-120"/>
                  <a:ea typeface="微軟正黑體" pitchFamily="34" charset="-120"/>
                </a:rPr>
                <a:t>邏輯組織</a:t>
              </a:r>
              <a:r>
                <a:rPr lang="en-US" altLang="zh-TW" sz="3000" kern="1200" dirty="0" smtClean="0"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3000" kern="1200" dirty="0" smtClean="0"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3000" kern="1200" dirty="0" smtClean="0">
                  <a:latin typeface="微軟正黑體" pitchFamily="34" charset="-120"/>
                  <a:ea typeface="微軟正黑體" pitchFamily="34" charset="-120"/>
                </a:rPr>
                <a:t>能力</a:t>
              </a:r>
              <a:endParaRPr lang="zh-TW" altLang="en-US" sz="3000" kern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" name="手繪多邊形 33"/>
            <p:cNvSpPr/>
            <p:nvPr/>
          </p:nvSpPr>
          <p:spPr>
            <a:xfrm>
              <a:off x="2483768" y="1617346"/>
              <a:ext cx="4719849" cy="4619966"/>
            </a:xfrm>
            <a:custGeom>
              <a:avLst/>
              <a:gdLst>
                <a:gd name="connsiteX0" fmla="*/ 3948618 w 3948618"/>
                <a:gd name="connsiteY0" fmla="*/ 1974309 h 3948618"/>
                <a:gd name="connsiteX1" fmla="*/ 1974309 w 3948618"/>
                <a:gd name="connsiteY1" fmla="*/ 3948618 h 3948618"/>
                <a:gd name="connsiteX2" fmla="*/ 1974309 w 3948618"/>
                <a:gd name="connsiteY2" fmla="*/ 1974309 h 3948618"/>
                <a:gd name="connsiteX3" fmla="*/ 3948618 w 3948618"/>
                <a:gd name="connsiteY3" fmla="*/ 1974309 h 394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8618" h="3948618">
                  <a:moveTo>
                    <a:pt x="3948618" y="1974309"/>
                  </a:moveTo>
                  <a:cubicBezTo>
                    <a:pt x="3948618" y="3064690"/>
                    <a:pt x="3064690" y="3948618"/>
                    <a:pt x="1974309" y="3948618"/>
                  </a:cubicBezTo>
                  <a:lnTo>
                    <a:pt x="1974309" y="1974309"/>
                  </a:lnTo>
                  <a:lnTo>
                    <a:pt x="3948618" y="1974309"/>
                  </a:lnTo>
                  <a:close/>
                </a:path>
              </a:pathLst>
            </a:custGeom>
            <a:solidFill>
              <a:srgbClr val="FF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334388"/>
                <a:satOff val="20563"/>
                <a:lumOff val="-4444"/>
                <a:alphaOff val="0"/>
              </a:schemeClr>
            </a:fillRef>
            <a:effectRef idx="0">
              <a:schemeClr val="accent4">
                <a:hueOff val="-4334388"/>
                <a:satOff val="20563"/>
                <a:lumOff val="-444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4158" tIns="2087151" rIns="433432" bIns="856498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 smtClean="0">
                  <a:latin typeface="微軟正黑體" pitchFamily="34" charset="-120"/>
                  <a:ea typeface="微軟正黑體" pitchFamily="34" charset="-120"/>
                </a:rPr>
                <a:t>批判思考</a:t>
              </a:r>
              <a:r>
                <a:rPr lang="en-US" altLang="zh-TW" sz="3000" kern="1200" dirty="0" smtClean="0"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3000" kern="1200" dirty="0" smtClean="0"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3000" kern="1200" dirty="0" smtClean="0">
                  <a:latin typeface="微軟正黑體" pitchFamily="34" charset="-120"/>
                  <a:ea typeface="微軟正黑體" pitchFamily="34" charset="-120"/>
                </a:rPr>
                <a:t>能力</a:t>
              </a:r>
              <a:endParaRPr lang="zh-TW" altLang="en-US" sz="3000" kern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5" name="手繪多邊形 34"/>
            <p:cNvSpPr/>
            <p:nvPr/>
          </p:nvSpPr>
          <p:spPr>
            <a:xfrm>
              <a:off x="2383886" y="1617346"/>
              <a:ext cx="4719849" cy="4619966"/>
            </a:xfrm>
            <a:custGeom>
              <a:avLst/>
              <a:gdLst>
                <a:gd name="connsiteX0" fmla="*/ 1974309 w 3948618"/>
                <a:gd name="connsiteY0" fmla="*/ 3948618 h 3948618"/>
                <a:gd name="connsiteX1" fmla="*/ 0 w 3948618"/>
                <a:gd name="connsiteY1" fmla="*/ 1974309 h 3948618"/>
                <a:gd name="connsiteX2" fmla="*/ 1974309 w 3948618"/>
                <a:gd name="connsiteY2" fmla="*/ 1974309 h 3948618"/>
                <a:gd name="connsiteX3" fmla="*/ 1974309 w 3948618"/>
                <a:gd name="connsiteY3" fmla="*/ 3948618 h 394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8618" h="3948618">
                  <a:moveTo>
                    <a:pt x="1974309" y="3948618"/>
                  </a:moveTo>
                  <a:cubicBezTo>
                    <a:pt x="883928" y="3948618"/>
                    <a:pt x="0" y="3064690"/>
                    <a:pt x="0" y="1974309"/>
                  </a:cubicBezTo>
                  <a:lnTo>
                    <a:pt x="1974309" y="1974309"/>
                  </a:lnTo>
                  <a:lnTo>
                    <a:pt x="1974309" y="3948618"/>
                  </a:lnTo>
                  <a:close/>
                </a:path>
              </a:pathLst>
            </a:custGeom>
            <a:solidFill>
              <a:srgbClr val="009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8668775"/>
                <a:satOff val="41126"/>
                <a:lumOff val="-8889"/>
                <a:alphaOff val="0"/>
              </a:schemeClr>
            </a:fillRef>
            <a:effectRef idx="0">
              <a:schemeClr val="accent4">
                <a:hueOff val="-8668775"/>
                <a:satOff val="41126"/>
                <a:lumOff val="-88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432" tIns="2087151" rIns="2134158" bIns="856498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 smtClean="0">
                  <a:latin typeface="微軟正黑體" pitchFamily="34" charset="-120"/>
                  <a:ea typeface="微軟正黑體" pitchFamily="34" charset="-120"/>
                </a:rPr>
                <a:t>團隊合作</a:t>
              </a:r>
              <a:r>
                <a:rPr lang="en-US" altLang="zh-TW" sz="3000" kern="1200" dirty="0" smtClean="0"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3000" kern="1200" dirty="0" smtClean="0"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3000" kern="1200" dirty="0" smtClean="0">
                  <a:latin typeface="微軟正黑體" pitchFamily="34" charset="-120"/>
                  <a:ea typeface="微軟正黑體" pitchFamily="34" charset="-120"/>
                </a:rPr>
                <a:t>能力</a:t>
              </a:r>
              <a:endParaRPr lang="zh-TW" altLang="en-US" sz="3000" kern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手繪多邊形 35"/>
            <p:cNvSpPr/>
            <p:nvPr/>
          </p:nvSpPr>
          <p:spPr>
            <a:xfrm>
              <a:off x="2383886" y="1617345"/>
              <a:ext cx="4719849" cy="4487405"/>
            </a:xfrm>
            <a:custGeom>
              <a:avLst/>
              <a:gdLst>
                <a:gd name="connsiteX0" fmla="*/ 0 w 3948618"/>
                <a:gd name="connsiteY0" fmla="*/ 1974309 h 3948618"/>
                <a:gd name="connsiteX1" fmla="*/ 1974309 w 3948618"/>
                <a:gd name="connsiteY1" fmla="*/ 0 h 3948618"/>
                <a:gd name="connsiteX2" fmla="*/ 1974309 w 3948618"/>
                <a:gd name="connsiteY2" fmla="*/ 1974309 h 3948618"/>
                <a:gd name="connsiteX3" fmla="*/ 0 w 3948618"/>
                <a:gd name="connsiteY3" fmla="*/ 1974309 h 394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8618" h="3948618">
                  <a:moveTo>
                    <a:pt x="0" y="1974309"/>
                  </a:moveTo>
                  <a:cubicBezTo>
                    <a:pt x="0" y="883928"/>
                    <a:pt x="883928" y="0"/>
                    <a:pt x="1974309" y="0"/>
                  </a:cubicBezTo>
                  <a:lnTo>
                    <a:pt x="1974309" y="1974309"/>
                  </a:lnTo>
                  <a:lnTo>
                    <a:pt x="0" y="1974309"/>
                  </a:lnTo>
                  <a:close/>
                </a:path>
              </a:pathLst>
            </a:custGeom>
            <a:solidFill>
              <a:srgbClr val="FF5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3003162"/>
                <a:satOff val="61689"/>
                <a:lumOff val="-13333"/>
                <a:alphaOff val="0"/>
              </a:schemeClr>
            </a:fillRef>
            <a:effectRef idx="0">
              <a:schemeClr val="accent4">
                <a:hueOff val="-13003162"/>
                <a:satOff val="61689"/>
                <a:lumOff val="-1333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432" tIns="856498" rIns="2134158" bIns="2087151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 smtClean="0">
                  <a:latin typeface="微軟正黑體" pitchFamily="34" charset="-120"/>
                  <a:ea typeface="微軟正黑體" pitchFamily="34" charset="-120"/>
                </a:rPr>
                <a:t>專業英語</a:t>
              </a:r>
              <a:r>
                <a:rPr lang="en-US" altLang="zh-TW" sz="3000" kern="1200" dirty="0" smtClean="0"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3000" kern="1200" dirty="0" smtClean="0"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3000" kern="1200" dirty="0" smtClean="0">
                  <a:latin typeface="微軟正黑體" pitchFamily="34" charset="-120"/>
                  <a:ea typeface="微軟正黑體" pitchFamily="34" charset="-120"/>
                </a:rPr>
                <a:t>能力</a:t>
              </a:r>
              <a:endParaRPr lang="zh-TW" altLang="en-US" sz="3000" kern="1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9" name="標題 3"/>
          <p:cNvSpPr txBox="1">
            <a:spLocks/>
          </p:cNvSpPr>
          <p:nvPr/>
        </p:nvSpPr>
        <p:spPr>
          <a:xfrm>
            <a:off x="323528" y="332656"/>
            <a:ext cx="8424936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-60" baseline="0">
                <a:solidFill>
                  <a:schemeClr val="tx2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英文系</a:t>
            </a:r>
            <a:r>
              <a:rPr lang="zh-TW" altLang="en-US" sz="5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系友在工作上的優勢</a:t>
            </a:r>
            <a:endParaRPr lang="zh-TW" altLang="en-US" sz="5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496" y="3165518"/>
            <a:ext cx="2088232" cy="10801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溝通能力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協調能力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020272" y="3129513"/>
            <a:ext cx="2088232" cy="10801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重點整理、應變能力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79513" y="6187370"/>
            <a:ext cx="82089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</a:t>
            </a:r>
            <a:r>
              <a:rPr lang="zh-TW" altLang="en-US" sz="3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了解英文系所學對就業的實質幫助</a:t>
            </a:r>
            <a:endParaRPr lang="zh-TW" altLang="en-US" sz="3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52166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手繪多邊形 16"/>
          <p:cNvSpPr/>
          <p:nvPr/>
        </p:nvSpPr>
        <p:spPr>
          <a:xfrm rot="14266531" flipV="1">
            <a:off x="3570788" y="3313170"/>
            <a:ext cx="477927" cy="54503"/>
          </a:xfrm>
          <a:custGeom>
            <a:avLst/>
            <a:gdLst>
              <a:gd name="connsiteX0" fmla="*/ 0 w 430596"/>
              <a:gd name="connsiteY0" fmla="*/ 15783 h 31567"/>
              <a:gd name="connsiteX1" fmla="*/ 430596 w 430596"/>
              <a:gd name="connsiteY1" fmla="*/ 15783 h 3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0596" h="31567">
                <a:moveTo>
                  <a:pt x="0" y="15783"/>
                </a:moveTo>
                <a:lnTo>
                  <a:pt x="430596" y="15783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233" tIns="5019" rIns="217233" bIns="501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 kern="1200"/>
          </a:p>
        </p:txBody>
      </p:sp>
      <p:sp>
        <p:nvSpPr>
          <p:cNvPr id="19" name="手繪多邊形 18"/>
          <p:cNvSpPr/>
          <p:nvPr/>
        </p:nvSpPr>
        <p:spPr>
          <a:xfrm rot="1221516">
            <a:off x="5786639" y="4323056"/>
            <a:ext cx="479885" cy="31567"/>
          </a:xfrm>
          <a:custGeom>
            <a:avLst/>
            <a:gdLst>
              <a:gd name="connsiteX0" fmla="*/ 0 w 479885"/>
              <a:gd name="connsiteY0" fmla="*/ 15783 h 31567"/>
              <a:gd name="connsiteX1" fmla="*/ 479885 w 479885"/>
              <a:gd name="connsiteY1" fmla="*/ 15783 h 3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885" h="31567">
                <a:moveTo>
                  <a:pt x="0" y="15783"/>
                </a:moveTo>
                <a:lnTo>
                  <a:pt x="479885" y="15783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0645" tIns="3785" rIns="240645" bIns="378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 kern="1200"/>
          </a:p>
        </p:txBody>
      </p:sp>
      <p:sp>
        <p:nvSpPr>
          <p:cNvPr id="21" name="手繪多邊形 20"/>
          <p:cNvSpPr/>
          <p:nvPr/>
        </p:nvSpPr>
        <p:spPr>
          <a:xfrm rot="20378484">
            <a:off x="2949483" y="4295843"/>
            <a:ext cx="479886" cy="31568"/>
          </a:xfrm>
          <a:custGeom>
            <a:avLst/>
            <a:gdLst>
              <a:gd name="connsiteX0" fmla="*/ 0 w 479885"/>
              <a:gd name="connsiteY0" fmla="*/ 15783 h 31567"/>
              <a:gd name="connsiteX1" fmla="*/ 479885 w 479885"/>
              <a:gd name="connsiteY1" fmla="*/ 15783 h 3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885" h="31567">
                <a:moveTo>
                  <a:pt x="479885" y="15784"/>
                </a:moveTo>
                <a:lnTo>
                  <a:pt x="0" y="15784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0646" tIns="3786" rIns="240646" bIns="378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 kern="12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4726"/>
            <a:ext cx="8219256" cy="1044034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solidFill>
                  <a:schemeClr val="bg1"/>
                </a:solidFill>
              </a:rPr>
              <a:t>建議：為</a:t>
            </a:r>
            <a:r>
              <a:rPr lang="zh-TW" altLang="en-US" sz="5000" b="1" dirty="0">
                <a:solidFill>
                  <a:schemeClr val="bg1"/>
                </a:solidFill>
              </a:rPr>
              <a:t>更多的可能做準備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>
            <a:off x="3357708" y="3414413"/>
            <a:ext cx="2500590" cy="1427024"/>
          </a:xfrm>
          <a:custGeom>
            <a:avLst/>
            <a:gdLst>
              <a:gd name="connsiteX0" fmla="*/ 0 w 2500590"/>
              <a:gd name="connsiteY0" fmla="*/ 713512 h 1427024"/>
              <a:gd name="connsiteX1" fmla="*/ 1250295 w 2500590"/>
              <a:gd name="connsiteY1" fmla="*/ 0 h 1427024"/>
              <a:gd name="connsiteX2" fmla="*/ 2500590 w 2500590"/>
              <a:gd name="connsiteY2" fmla="*/ 713512 h 1427024"/>
              <a:gd name="connsiteX3" fmla="*/ 1250295 w 2500590"/>
              <a:gd name="connsiteY3" fmla="*/ 1427024 h 1427024"/>
              <a:gd name="connsiteX4" fmla="*/ 0 w 2500590"/>
              <a:gd name="connsiteY4" fmla="*/ 713512 h 142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590" h="1427024">
                <a:moveTo>
                  <a:pt x="0" y="713512"/>
                </a:moveTo>
                <a:cubicBezTo>
                  <a:pt x="0" y="319450"/>
                  <a:pt x="559776" y="0"/>
                  <a:pt x="1250295" y="0"/>
                </a:cubicBezTo>
                <a:cubicBezTo>
                  <a:pt x="1940814" y="0"/>
                  <a:pt x="2500590" y="319450"/>
                  <a:pt x="2500590" y="713512"/>
                </a:cubicBezTo>
                <a:cubicBezTo>
                  <a:pt x="2500590" y="1107574"/>
                  <a:pt x="1940814" y="1427024"/>
                  <a:pt x="1250295" y="1427024"/>
                </a:cubicBezTo>
                <a:cubicBezTo>
                  <a:pt x="559776" y="1427024"/>
                  <a:pt x="0" y="1107574"/>
                  <a:pt x="0" y="713512"/>
                </a:cubicBezTo>
                <a:close/>
              </a:path>
            </a:pathLst>
          </a:custGeom>
          <a:solidFill>
            <a:srgbClr val="66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253" tIns="228033" rIns="385253" bIns="22803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latin typeface="微軟正黑體" pitchFamily="34" charset="-120"/>
                <a:ea typeface="微軟正黑體" pitchFamily="34" charset="-120"/>
              </a:rPr>
              <a:t>充實</a:t>
            </a:r>
            <a:r>
              <a:rPr lang="en-US" altLang="zh-TW" sz="3600" b="1" kern="1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kern="1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kern="1200" dirty="0" smtClean="0">
                <a:latin typeface="微軟正黑體" pitchFamily="34" charset="-120"/>
                <a:ea typeface="微軟正黑體" pitchFamily="34" charset="-120"/>
              </a:rPr>
              <a:t>自我</a:t>
            </a:r>
            <a:endParaRPr lang="zh-TW" altLang="en-US" sz="3600" b="1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1763688" y="1641936"/>
            <a:ext cx="2503106" cy="1643048"/>
          </a:xfrm>
          <a:custGeom>
            <a:avLst/>
            <a:gdLst>
              <a:gd name="connsiteX0" fmla="*/ 0 w 2357702"/>
              <a:gd name="connsiteY0" fmla="*/ 713512 h 1427024"/>
              <a:gd name="connsiteX1" fmla="*/ 1178851 w 2357702"/>
              <a:gd name="connsiteY1" fmla="*/ 0 h 1427024"/>
              <a:gd name="connsiteX2" fmla="*/ 2357702 w 2357702"/>
              <a:gd name="connsiteY2" fmla="*/ 713512 h 1427024"/>
              <a:gd name="connsiteX3" fmla="*/ 1178851 w 2357702"/>
              <a:gd name="connsiteY3" fmla="*/ 1427024 h 1427024"/>
              <a:gd name="connsiteX4" fmla="*/ 0 w 2357702"/>
              <a:gd name="connsiteY4" fmla="*/ 713512 h 142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02" h="1427024">
                <a:moveTo>
                  <a:pt x="0" y="713512"/>
                </a:moveTo>
                <a:cubicBezTo>
                  <a:pt x="0" y="319450"/>
                  <a:pt x="527790" y="0"/>
                  <a:pt x="1178851" y="0"/>
                </a:cubicBezTo>
                <a:cubicBezTo>
                  <a:pt x="1829912" y="0"/>
                  <a:pt x="2357702" y="319450"/>
                  <a:pt x="2357702" y="713512"/>
                </a:cubicBezTo>
                <a:cubicBezTo>
                  <a:pt x="2357702" y="1107574"/>
                  <a:pt x="1829912" y="1427024"/>
                  <a:pt x="1178851" y="1427024"/>
                </a:cubicBezTo>
                <a:cubicBezTo>
                  <a:pt x="527790" y="1427024"/>
                  <a:pt x="0" y="1107574"/>
                  <a:pt x="0" y="713512"/>
                </a:cubicBezTo>
                <a:close/>
              </a:path>
            </a:pathLst>
          </a:custGeom>
          <a:solidFill>
            <a:srgbClr val="FF33CC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152" tIns="224858" rIns="361152" bIns="22485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500" kern="1200" dirty="0" smtClean="0">
                <a:latin typeface="微軟正黑體" pitchFamily="34" charset="-120"/>
                <a:ea typeface="微軟正黑體" pitchFamily="34" charset="-120"/>
              </a:rPr>
              <a:t>和工作領域相關的其他知識</a:t>
            </a:r>
            <a:endParaRPr lang="zh-TW" altLang="en-US" sz="25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6088742" y="3640793"/>
            <a:ext cx="2744198" cy="1782719"/>
          </a:xfrm>
          <a:custGeom>
            <a:avLst/>
            <a:gdLst>
              <a:gd name="connsiteX0" fmla="*/ 0 w 2357702"/>
              <a:gd name="connsiteY0" fmla="*/ 713512 h 1427024"/>
              <a:gd name="connsiteX1" fmla="*/ 1178851 w 2357702"/>
              <a:gd name="connsiteY1" fmla="*/ 0 h 1427024"/>
              <a:gd name="connsiteX2" fmla="*/ 2357702 w 2357702"/>
              <a:gd name="connsiteY2" fmla="*/ 713512 h 1427024"/>
              <a:gd name="connsiteX3" fmla="*/ 1178851 w 2357702"/>
              <a:gd name="connsiteY3" fmla="*/ 1427024 h 1427024"/>
              <a:gd name="connsiteX4" fmla="*/ 0 w 2357702"/>
              <a:gd name="connsiteY4" fmla="*/ 713512 h 142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02" h="1427024">
                <a:moveTo>
                  <a:pt x="0" y="713512"/>
                </a:moveTo>
                <a:cubicBezTo>
                  <a:pt x="0" y="319450"/>
                  <a:pt x="527790" y="0"/>
                  <a:pt x="1178851" y="0"/>
                </a:cubicBezTo>
                <a:cubicBezTo>
                  <a:pt x="1829912" y="0"/>
                  <a:pt x="2357702" y="319450"/>
                  <a:pt x="2357702" y="713512"/>
                </a:cubicBezTo>
                <a:cubicBezTo>
                  <a:pt x="2357702" y="1107574"/>
                  <a:pt x="1829912" y="1427024"/>
                  <a:pt x="1178851" y="1427024"/>
                </a:cubicBezTo>
                <a:cubicBezTo>
                  <a:pt x="527790" y="1427024"/>
                  <a:pt x="0" y="1107574"/>
                  <a:pt x="0" y="713512"/>
                </a:cubicBezTo>
                <a:close/>
              </a:path>
            </a:pathLst>
          </a:custGeom>
          <a:solidFill>
            <a:srgbClr val="FF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6501581"/>
              <a:satOff val="30845"/>
              <a:lumOff val="-666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3057" tIns="226763" rIns="363057" bIns="22676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kern="1200" dirty="0" smtClean="0">
                <a:latin typeface="微軟正黑體" pitchFamily="34" charset="-120"/>
                <a:ea typeface="微軟正黑體" pitchFamily="34" charset="-120"/>
              </a:rPr>
              <a:t>其他方面的可能性？</a:t>
            </a:r>
            <a:endParaRPr lang="zh-TW" altLang="en-US" sz="32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手繪多邊形 21"/>
          <p:cNvSpPr/>
          <p:nvPr/>
        </p:nvSpPr>
        <p:spPr>
          <a:xfrm>
            <a:off x="466125" y="3861048"/>
            <a:ext cx="2600179" cy="1642351"/>
          </a:xfrm>
          <a:custGeom>
            <a:avLst/>
            <a:gdLst>
              <a:gd name="connsiteX0" fmla="*/ 0 w 2357702"/>
              <a:gd name="connsiteY0" fmla="*/ 713512 h 1427024"/>
              <a:gd name="connsiteX1" fmla="*/ 1178851 w 2357702"/>
              <a:gd name="connsiteY1" fmla="*/ 0 h 1427024"/>
              <a:gd name="connsiteX2" fmla="*/ 2357702 w 2357702"/>
              <a:gd name="connsiteY2" fmla="*/ 713512 h 1427024"/>
              <a:gd name="connsiteX3" fmla="*/ 1178851 w 2357702"/>
              <a:gd name="connsiteY3" fmla="*/ 1427024 h 1427024"/>
              <a:gd name="connsiteX4" fmla="*/ 0 w 2357702"/>
              <a:gd name="connsiteY4" fmla="*/ 713512 h 142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02" h="1427024">
                <a:moveTo>
                  <a:pt x="0" y="713512"/>
                </a:moveTo>
                <a:cubicBezTo>
                  <a:pt x="0" y="319450"/>
                  <a:pt x="527790" y="0"/>
                  <a:pt x="1178851" y="0"/>
                </a:cubicBezTo>
                <a:cubicBezTo>
                  <a:pt x="1829912" y="0"/>
                  <a:pt x="2357702" y="319450"/>
                  <a:pt x="2357702" y="713512"/>
                </a:cubicBezTo>
                <a:cubicBezTo>
                  <a:pt x="2357702" y="1107574"/>
                  <a:pt x="1829912" y="1427024"/>
                  <a:pt x="1178851" y="1427024"/>
                </a:cubicBezTo>
                <a:cubicBezTo>
                  <a:pt x="527790" y="1427024"/>
                  <a:pt x="0" y="1107574"/>
                  <a:pt x="0" y="713512"/>
                </a:cubicBezTo>
                <a:close/>
              </a:path>
            </a:pathLst>
          </a:custGeom>
          <a:solidFill>
            <a:srgbClr val="FF5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13003162"/>
              <a:satOff val="61689"/>
              <a:lumOff val="-133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152" tIns="224858" rIns="361152" bIns="22485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500" kern="1200" dirty="0" smtClean="0">
                <a:latin typeface="微軟正黑體" pitchFamily="34" charset="-120"/>
                <a:ea typeface="微軟正黑體" pitchFamily="34" charset="-120"/>
              </a:rPr>
              <a:t>工作領域的專業知識</a:t>
            </a:r>
            <a:endParaRPr lang="zh-TW" altLang="en-US" sz="25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Text Box 46"/>
          <p:cNvSpPr txBox="1">
            <a:spLocks noChangeArrowheads="1"/>
          </p:cNvSpPr>
          <p:nvPr/>
        </p:nvSpPr>
        <p:spPr bwMode="auto">
          <a:xfrm>
            <a:off x="251521" y="5949280"/>
            <a:ext cx="842493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</a:t>
            </a:r>
            <a:r>
              <a:rPr lang="zh-TW" altLang="en-US" sz="3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不只充實工作領域的資訊，更要多方接收新知</a:t>
            </a:r>
            <a:endParaRPr lang="zh-TW" altLang="en-US" sz="3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向下箭號圖說文字 25"/>
          <p:cNvSpPr/>
          <p:nvPr/>
        </p:nvSpPr>
        <p:spPr>
          <a:xfrm>
            <a:off x="5796136" y="1628801"/>
            <a:ext cx="3168352" cy="187220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多方接收新知，</a:t>
            </a:r>
            <a:endParaRPr lang="en-US" altLang="zh-TW" sz="2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才能為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更多的可能性</a:t>
            </a:r>
            <a:endParaRPr lang="en-US" altLang="zh-TW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做最好的準備</a:t>
            </a:r>
            <a:endParaRPr lang="en-US" altLang="zh-TW" sz="2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49159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16" grpId="0" animBg="1"/>
      <p:bldP spid="18" grpId="0" animBg="1"/>
      <p:bldP spid="20" grpId="0" animBg="1"/>
      <p:bldP spid="22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chemeClr val="bg1"/>
                </a:solidFill>
              </a:rPr>
              <a:t>V. </a:t>
            </a:r>
            <a:r>
              <a:rPr lang="zh-TW" altLang="en-US" sz="4800" b="1" dirty="0" smtClean="0">
                <a:solidFill>
                  <a:schemeClr val="bg1"/>
                </a:solidFill>
              </a:rPr>
              <a:t>結語 </a:t>
            </a:r>
            <a:r>
              <a:rPr lang="en-US" altLang="zh-TW" sz="4800" b="1" dirty="0" smtClean="0">
                <a:solidFill>
                  <a:schemeClr val="bg1"/>
                </a:solidFill>
              </a:rPr>
              <a:t>(3)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2130425"/>
            <a:ext cx="9144000" cy="2594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z="5000" dirty="0" smtClean="0">
                <a:solidFill>
                  <a:schemeClr val="bg1"/>
                </a:solidFill>
              </a:rPr>
              <a:t> </a:t>
            </a:r>
            <a:r>
              <a:rPr lang="zh-TW" altLang="en-US" sz="5000" b="1" dirty="0" smtClean="0">
                <a:solidFill>
                  <a:schemeClr val="bg1"/>
                </a:solidFill>
              </a:rPr>
              <a:t>期待</a:t>
            </a:r>
            <a:endParaRPr lang="en-US" altLang="zh-TW" sz="5000" b="1" dirty="0" smtClean="0">
              <a:solidFill>
                <a:schemeClr val="bg1"/>
              </a:solidFill>
            </a:endParaRPr>
          </a:p>
          <a:p>
            <a:r>
              <a:rPr lang="zh-TW" altLang="en-US" sz="5000" b="1" dirty="0" smtClean="0">
                <a:solidFill>
                  <a:schemeClr val="bg1"/>
                </a:solidFill>
              </a:rPr>
              <a:t>學弟妹</a:t>
            </a:r>
            <a:endParaRPr lang="en-US" altLang="zh-TW" sz="5000" b="1" dirty="0" smtClean="0">
              <a:solidFill>
                <a:schemeClr val="bg1"/>
              </a:solidFill>
            </a:endParaRPr>
          </a:p>
          <a:p>
            <a:r>
              <a:rPr lang="zh-TW" altLang="en-US" sz="5000" b="1" dirty="0" smtClean="0">
                <a:solidFill>
                  <a:schemeClr val="bg1"/>
                </a:solidFill>
              </a:rPr>
              <a:t>能有更多自己的領悟！</a:t>
            </a:r>
            <a:endParaRPr lang="zh-HK" altLang="en-US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000" b="1" dirty="0" smtClean="0">
                <a:solidFill>
                  <a:schemeClr val="bg1"/>
                </a:solidFill>
              </a:rPr>
              <a:t>I. </a:t>
            </a:r>
            <a:r>
              <a:rPr lang="zh-TW" altLang="en-US" sz="5000" b="1" dirty="0" smtClean="0">
                <a:solidFill>
                  <a:schemeClr val="bg1"/>
                </a:solidFill>
              </a:rPr>
              <a:t>動機與目的</a:t>
            </a:r>
            <a:endParaRPr lang="zh-TW" altLang="en-US" sz="5000" b="1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9552" y="1916683"/>
            <a:ext cx="7920037" cy="1512317"/>
          </a:xfrm>
          <a:prstGeom prst="rect">
            <a:avLst/>
          </a:prstGeom>
          <a:noFill/>
          <a:ln w="76200" cap="flat" cmpd="tri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buFont typeface="Wingdings" pitchFamily="2" charset="2"/>
              <a:buChar char="n"/>
            </a:pPr>
            <a:r>
              <a:rPr lang="zh-TW" altLang="en-US" sz="3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專題動機：</a:t>
            </a:r>
            <a:r>
              <a:rPr lang="en-US" altLang="zh-TW" sz="3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輔仁大學英國語文學系五十週年慶祝活動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n"/>
            </a:pPr>
            <a:r>
              <a:rPr lang="zh-TW" altLang="en-US" sz="3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系主任的期望</a:t>
            </a:r>
            <a:endParaRPr lang="zh-TW" altLang="en-US" sz="3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AutoShape 42"/>
          <p:cNvSpPr>
            <a:spLocks noChangeArrowheads="1"/>
          </p:cNvSpPr>
          <p:nvPr/>
        </p:nvSpPr>
        <p:spPr bwMode="auto">
          <a:xfrm>
            <a:off x="3995936" y="3429000"/>
            <a:ext cx="936104" cy="1151930"/>
          </a:xfrm>
          <a:prstGeom prst="downArrow">
            <a:avLst>
              <a:gd name="adj1" fmla="val 46102"/>
              <a:gd name="adj2" fmla="val 33693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zh-TW" altLang="zh-TW"/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539552" y="4937149"/>
            <a:ext cx="7920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提升對於</a:t>
            </a:r>
            <a:r>
              <a:rPr lang="zh-TW" altLang="en-US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職涯</a:t>
            </a:r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以及</a:t>
            </a:r>
            <a:r>
              <a:rPr lang="zh-TW" altLang="en-US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職場</a:t>
            </a:r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的了解</a:t>
            </a: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755452" y="5657874"/>
            <a:ext cx="7488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2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 </a:t>
            </a:r>
            <a:r>
              <a:rPr lang="zh-TW" altLang="en-US" sz="32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和不同</a:t>
            </a:r>
            <a:r>
              <a:rPr lang="zh-TW" altLang="en-US" sz="32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領域的系友進行訪談</a:t>
            </a:r>
            <a:endParaRPr lang="zh-TW" altLang="en-US" sz="32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9498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763 L -4.44444E-6 0.073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 smtClean="0">
                <a:solidFill>
                  <a:schemeClr val="bg1"/>
                </a:solidFill>
              </a:rPr>
              <a:t>目的</a:t>
            </a:r>
            <a:endParaRPr lang="zh-TW" altLang="en-US" sz="5000" b="1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zh-TW" altLang="en-US" sz="3000" dirty="0" smtClean="0">
                <a:solidFill>
                  <a:schemeClr val="bg1"/>
                </a:solidFill>
              </a:rPr>
              <a:t>運用並精</a:t>
            </a:r>
            <a:r>
              <a:rPr lang="zh-TW" altLang="en-US" sz="3000" dirty="0">
                <a:solidFill>
                  <a:schemeClr val="bg1"/>
                </a:solidFill>
              </a:rPr>
              <a:t>進在學期間所培養的能力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zh-TW" altLang="en-US" sz="3000" dirty="0">
                <a:solidFill>
                  <a:schemeClr val="bg1"/>
                </a:solidFill>
              </a:rPr>
              <a:t>透過系友，了解英文</a:t>
            </a:r>
            <a:r>
              <a:rPr lang="zh-TW" altLang="en-US" sz="3000" dirty="0" smtClean="0">
                <a:solidFill>
                  <a:schemeClr val="bg1"/>
                </a:solidFill>
              </a:rPr>
              <a:t>系學生</a:t>
            </a:r>
            <a:r>
              <a:rPr lang="zh-TW" altLang="en-US" sz="3000" dirty="0" smtClean="0">
                <a:solidFill>
                  <a:srgbClr val="FFFF00"/>
                </a:solidFill>
              </a:rPr>
              <a:t>未來的可能性</a:t>
            </a:r>
            <a:r>
              <a:rPr lang="zh-TW" altLang="en-US" sz="3000" dirty="0" smtClean="0">
                <a:solidFill>
                  <a:schemeClr val="bg1"/>
                </a:solidFill>
              </a:rPr>
              <a:t>以及</a:t>
            </a:r>
            <a:r>
              <a:rPr lang="zh-TW" altLang="en-US" sz="3000" dirty="0">
                <a:solidFill>
                  <a:srgbClr val="FFFF00"/>
                </a:solidFill>
              </a:rPr>
              <a:t>英文系系友的特質</a:t>
            </a:r>
          </a:p>
          <a:p>
            <a:pPr marL="342900" indent="-342900">
              <a:buFont typeface="Wingdings" pitchFamily="2" charset="2"/>
              <a:buChar char="n"/>
            </a:pPr>
            <a:r>
              <a:rPr lang="zh-TW" altLang="en-US" sz="3000" dirty="0">
                <a:solidFill>
                  <a:schemeClr val="bg1"/>
                </a:solidFill>
              </a:rPr>
              <a:t>訪談成果：製作影片供系上學生</a:t>
            </a:r>
            <a:r>
              <a:rPr lang="zh-TW" altLang="en-US" sz="3000" dirty="0" smtClean="0">
                <a:solidFill>
                  <a:schemeClr val="bg1"/>
                </a:solidFill>
              </a:rPr>
              <a:t>參考</a:t>
            </a:r>
            <a:endParaRPr lang="en-US" altLang="zh-TW" sz="30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zh-TW" altLang="en-US" sz="3000" dirty="0">
                <a:solidFill>
                  <a:schemeClr val="bg1"/>
                </a:solidFill>
              </a:rPr>
              <a:t> </a:t>
            </a:r>
            <a:r>
              <a:rPr lang="zh-TW" altLang="en-US" sz="3000" dirty="0" smtClean="0">
                <a:solidFill>
                  <a:schemeClr val="bg1"/>
                </a:solidFill>
              </a:rPr>
              <a:t>系友回憶部分剪輯為五十週年系友回憶錄</a:t>
            </a:r>
            <a:endParaRPr lang="zh-TW" altLang="en-US" sz="3000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9872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34277" cy="1044034"/>
          </a:xfrm>
        </p:spPr>
        <p:txBody>
          <a:bodyPr>
            <a:noAutofit/>
          </a:bodyPr>
          <a:lstStyle/>
          <a:p>
            <a:r>
              <a:rPr lang="en-US" altLang="zh-TW" sz="5000" b="1" dirty="0" smtClean="0">
                <a:solidFill>
                  <a:schemeClr val="bg1"/>
                </a:solidFill>
              </a:rPr>
              <a:t>II. </a:t>
            </a:r>
            <a:r>
              <a:rPr lang="zh-TW" altLang="en-US" sz="5000" b="1" dirty="0" smtClean="0">
                <a:solidFill>
                  <a:schemeClr val="bg1"/>
                </a:solidFill>
              </a:rPr>
              <a:t>受</a:t>
            </a:r>
            <a:r>
              <a:rPr lang="zh-TW" altLang="en-US" sz="5000" b="1" dirty="0">
                <a:solidFill>
                  <a:schemeClr val="bg1"/>
                </a:solidFill>
              </a:rPr>
              <a:t>訪</a:t>
            </a:r>
            <a:r>
              <a:rPr lang="zh-TW" altLang="en-US" sz="5000" b="1" dirty="0" smtClean="0">
                <a:solidFill>
                  <a:schemeClr val="bg1"/>
                </a:solidFill>
              </a:rPr>
              <a:t>者行業</a:t>
            </a:r>
            <a:endParaRPr lang="en-US" altLang="zh-TW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6" name="內容版面配置區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290510"/>
              </p:ext>
            </p:extLst>
          </p:nvPr>
        </p:nvGraphicFramePr>
        <p:xfrm>
          <a:off x="539552" y="1628800"/>
          <a:ext cx="4032448" cy="4680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32448"/>
              </a:tblGrid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教育業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教授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系所所長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專任講師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出版業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教科書、參考書編輯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新聞業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財經線記者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駐德國柏林記者</a:t>
                      </a:r>
                      <a:endParaRPr lang="zh-TW" altLang="en-US" sz="24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225">
            <a:off x="5041999" y="1547030"/>
            <a:ext cx="3614867" cy="239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76">
            <a:off x="5057489" y="4169331"/>
            <a:ext cx="3559252" cy="235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矩形 38"/>
          <p:cNvSpPr/>
          <p:nvPr/>
        </p:nvSpPr>
        <p:spPr>
          <a:xfrm>
            <a:off x="6732240" y="1012666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0099FF"/>
                </a:solidFill>
                <a:latin typeface="微軟正黑體" pitchFamily="34" charset="-120"/>
                <a:ea typeface="微軟正黑體" pitchFamily="34" charset="-120"/>
              </a:rPr>
              <a:t>(2012</a:t>
            </a:r>
            <a:r>
              <a:rPr lang="zh-TW" altLang="en-US" sz="2000" dirty="0" smtClean="0">
                <a:solidFill>
                  <a:srgbClr val="0099FF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 smtClean="0">
                <a:solidFill>
                  <a:srgbClr val="0099FF"/>
                </a:solidFill>
                <a:latin typeface="微軟正黑體" pitchFamily="34" charset="-120"/>
                <a:ea typeface="微軟正黑體" pitchFamily="34" charset="-120"/>
              </a:rPr>
              <a:t>10-12</a:t>
            </a:r>
            <a:r>
              <a:rPr lang="zh-TW" altLang="en-US" sz="2000" dirty="0" smtClean="0">
                <a:solidFill>
                  <a:srgbClr val="0099FF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000" dirty="0" smtClean="0">
                <a:solidFill>
                  <a:srgbClr val="0099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solidFill>
                <a:srgbClr val="0099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7321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內容版面配置區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822090"/>
              </p:ext>
            </p:extLst>
          </p:nvPr>
        </p:nvGraphicFramePr>
        <p:xfrm>
          <a:off x="4499992" y="548680"/>
          <a:ext cx="4032448" cy="57606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3244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商業</a:t>
                      </a: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廣告公司 </a:t>
                      </a:r>
                      <a:r>
                        <a:rPr lang="en-US" altLang="zh-TW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- </a:t>
                      </a:r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助理藝術指導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餐飲業 </a:t>
                      </a:r>
                      <a:r>
                        <a:rPr lang="en-US" altLang="zh-TW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- </a:t>
                      </a:r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營運長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文創業 </a:t>
                      </a:r>
                      <a:r>
                        <a:rPr lang="en-US" altLang="zh-TW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- </a:t>
                      </a:r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行銷經理</a:t>
                      </a:r>
                      <a:endParaRPr lang="zh-TW" altLang="en-US" sz="24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航空業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空服員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副機師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航空公司</a:t>
                      </a:r>
                      <a:r>
                        <a:rPr lang="zh-TW" altLang="en-US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24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- 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董事長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旅遊業</a:t>
                      </a:r>
                    </a:p>
                  </a:txBody>
                  <a:tcPr anchor="ctr">
                    <a:solidFill>
                      <a:srgbClr val="3366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旅行社 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 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副理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616">
            <a:off x="262008" y="296257"/>
            <a:ext cx="3641427" cy="2411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245">
            <a:off x="404329" y="4625440"/>
            <a:ext cx="2941231" cy="194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9676"/>
            <a:ext cx="3522078" cy="2332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68744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內容版面配置區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639749"/>
              </p:ext>
            </p:extLst>
          </p:nvPr>
        </p:nvGraphicFramePr>
        <p:xfrm>
          <a:off x="395536" y="404664"/>
          <a:ext cx="4392488" cy="54726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92488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外交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外交部國際環境公約科</a:t>
                      </a:r>
                      <a:r>
                        <a:rPr lang="en-US" altLang="zh-TW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- </a:t>
                      </a:r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薦任科員</a:t>
                      </a:r>
                      <a:endParaRPr lang="en-US" altLang="zh-TW" sz="22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藝術影劇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影委會 </a:t>
                      </a:r>
                      <a:r>
                        <a:rPr lang="en-US" altLang="zh-TW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en-US" altLang="zh-TW" sz="2200" b="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200" b="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活動專員</a:t>
                      </a:r>
                      <a:endParaRPr lang="en-US" altLang="zh-TW" sz="22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劇團 </a:t>
                      </a:r>
                      <a:r>
                        <a:rPr lang="en-US" altLang="zh-TW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- </a:t>
                      </a:r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藝術總監</a:t>
                      </a:r>
                      <a:r>
                        <a:rPr lang="en-US" altLang="zh-TW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編劇</a:t>
                      </a:r>
                      <a:r>
                        <a:rPr lang="en-US" altLang="zh-TW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導演</a:t>
                      </a:r>
                      <a:r>
                        <a:rPr lang="en-US" altLang="zh-TW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演員</a:t>
                      </a:r>
                      <a:endParaRPr lang="zh-TW" altLang="en-US" sz="22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專業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寵物服務事業</a:t>
                      </a:r>
                      <a:r>
                        <a:rPr lang="en-US" altLang="zh-TW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- </a:t>
                      </a:r>
                      <a:r>
                        <a:rPr lang="zh-TW" altLang="en-US" sz="2200" b="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特約攝影師</a:t>
                      </a:r>
                      <a:endParaRPr lang="en-US" altLang="zh-TW" sz="22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音樂工作室</a:t>
                      </a:r>
                      <a:r>
                        <a:rPr lang="en-US" altLang="zh-TW" sz="2200" b="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- </a:t>
                      </a:r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文案</a:t>
                      </a:r>
                      <a:r>
                        <a:rPr lang="en-US" altLang="zh-TW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企劃</a:t>
                      </a:r>
                      <a:endParaRPr lang="zh-TW" altLang="en-US" sz="22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流行樂團</a:t>
                      </a:r>
                      <a:r>
                        <a:rPr lang="en-US" altLang="zh-TW" sz="2200" b="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- </a:t>
                      </a:r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主唱</a:t>
                      </a:r>
                      <a:endParaRPr lang="zh-TW" altLang="en-US" sz="22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流行歌手</a:t>
                      </a:r>
                      <a:endParaRPr lang="zh-TW" altLang="en-US" sz="22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自由創作者 </a:t>
                      </a:r>
                      <a:r>
                        <a:rPr lang="en-US" altLang="zh-TW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en-US" altLang="zh-TW" sz="2200" b="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200" b="0" baseline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2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漫畫家</a:t>
                      </a:r>
                      <a:endParaRPr lang="zh-TW" altLang="en-US" sz="2200" b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826">
            <a:off x="5270762" y="4427314"/>
            <a:ext cx="3275856" cy="216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10" y="260648"/>
            <a:ext cx="3823561" cy="253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372">
            <a:off x="4862484" y="2678854"/>
            <a:ext cx="3528401" cy="231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0725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467544" y="1941497"/>
            <a:ext cx="2152921" cy="2152921"/>
          </a:xfrm>
          <a:custGeom>
            <a:avLst/>
            <a:gdLst>
              <a:gd name="connsiteX0" fmla="*/ 0 w 2152921"/>
              <a:gd name="connsiteY0" fmla="*/ 1076461 h 2152921"/>
              <a:gd name="connsiteX1" fmla="*/ 1076461 w 2152921"/>
              <a:gd name="connsiteY1" fmla="*/ 0 h 2152921"/>
              <a:gd name="connsiteX2" fmla="*/ 2152922 w 2152921"/>
              <a:gd name="connsiteY2" fmla="*/ 1076461 h 2152921"/>
              <a:gd name="connsiteX3" fmla="*/ 1076461 w 2152921"/>
              <a:gd name="connsiteY3" fmla="*/ 2152922 h 2152921"/>
              <a:gd name="connsiteX4" fmla="*/ 0 w 2152921"/>
              <a:gd name="connsiteY4" fmla="*/ 1076461 h 215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921" h="2152921">
                <a:moveTo>
                  <a:pt x="0" y="1076461"/>
                </a:moveTo>
                <a:cubicBezTo>
                  <a:pt x="0" y="481948"/>
                  <a:pt x="481948" y="0"/>
                  <a:pt x="1076461" y="0"/>
                </a:cubicBezTo>
                <a:cubicBezTo>
                  <a:pt x="1670974" y="0"/>
                  <a:pt x="2152922" y="481948"/>
                  <a:pt x="2152922" y="1076461"/>
                </a:cubicBezTo>
                <a:cubicBezTo>
                  <a:pt x="2152922" y="1670974"/>
                  <a:pt x="1670974" y="2152922"/>
                  <a:pt x="1076461" y="2152922"/>
                </a:cubicBezTo>
                <a:cubicBezTo>
                  <a:pt x="481948" y="2152922"/>
                  <a:pt x="0" y="1670974"/>
                  <a:pt x="0" y="107646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148" tIns="338148" rIns="338148" bIns="33814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kern="1200" dirty="0" smtClean="0">
                <a:latin typeface="微軟正黑體" pitchFamily="34" charset="-120"/>
                <a:ea typeface="微軟正黑體" pitchFamily="34" charset="-120"/>
              </a:rPr>
              <a:t>在學時的回憶</a:t>
            </a:r>
            <a:endParaRPr lang="zh-TW" altLang="en-US" sz="36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 rot="1800000">
            <a:off x="5475889" y="4959176"/>
            <a:ext cx="651128" cy="45607"/>
          </a:xfrm>
          <a:custGeom>
            <a:avLst/>
            <a:gdLst>
              <a:gd name="connsiteX0" fmla="*/ 0 w 651128"/>
              <a:gd name="connsiteY0" fmla="*/ 22803 h 45607"/>
              <a:gd name="connsiteX1" fmla="*/ 651128 w 651128"/>
              <a:gd name="connsiteY1" fmla="*/ 22803 h 4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1128" h="45607">
                <a:moveTo>
                  <a:pt x="0" y="22803"/>
                </a:moveTo>
                <a:lnTo>
                  <a:pt x="651128" y="22803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1985" tIns="6525" rIns="321986" bIns="652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 kern="1200"/>
          </a:p>
        </p:txBody>
      </p:sp>
      <p:sp>
        <p:nvSpPr>
          <p:cNvPr id="12" name="手繪多邊形 11"/>
          <p:cNvSpPr/>
          <p:nvPr/>
        </p:nvSpPr>
        <p:spPr>
          <a:xfrm>
            <a:off x="3308142" y="3220294"/>
            <a:ext cx="2152921" cy="2152921"/>
          </a:xfrm>
          <a:custGeom>
            <a:avLst/>
            <a:gdLst>
              <a:gd name="connsiteX0" fmla="*/ 0 w 2152921"/>
              <a:gd name="connsiteY0" fmla="*/ 1076461 h 2152921"/>
              <a:gd name="connsiteX1" fmla="*/ 1076461 w 2152921"/>
              <a:gd name="connsiteY1" fmla="*/ 0 h 2152921"/>
              <a:gd name="connsiteX2" fmla="*/ 2152922 w 2152921"/>
              <a:gd name="connsiteY2" fmla="*/ 1076461 h 2152921"/>
              <a:gd name="connsiteX3" fmla="*/ 1076461 w 2152921"/>
              <a:gd name="connsiteY3" fmla="*/ 2152922 h 2152921"/>
              <a:gd name="connsiteX4" fmla="*/ 0 w 2152921"/>
              <a:gd name="connsiteY4" fmla="*/ 1076461 h 215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921" h="2152921">
                <a:moveTo>
                  <a:pt x="0" y="1076461"/>
                </a:moveTo>
                <a:cubicBezTo>
                  <a:pt x="0" y="481948"/>
                  <a:pt x="481948" y="0"/>
                  <a:pt x="1076461" y="0"/>
                </a:cubicBezTo>
                <a:cubicBezTo>
                  <a:pt x="1670974" y="0"/>
                  <a:pt x="2152922" y="481948"/>
                  <a:pt x="2152922" y="1076461"/>
                </a:cubicBezTo>
                <a:cubicBezTo>
                  <a:pt x="2152922" y="1670974"/>
                  <a:pt x="1670974" y="2152922"/>
                  <a:pt x="1076461" y="2152922"/>
                </a:cubicBezTo>
                <a:cubicBezTo>
                  <a:pt x="481948" y="2152922"/>
                  <a:pt x="0" y="1670974"/>
                  <a:pt x="0" y="1076461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5259187"/>
              <a:satOff val="-30948"/>
              <a:lumOff val="1178"/>
              <a:alphaOff val="0"/>
            </a:schemeClr>
          </a:fillRef>
          <a:effectRef idx="0">
            <a:schemeClr val="accent2">
              <a:hueOff val="5259187"/>
              <a:satOff val="-30948"/>
              <a:lumOff val="11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148" tIns="338148" rIns="338148" bIns="33814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kern="1200" dirty="0" smtClean="0">
                <a:latin typeface="微軟正黑體" pitchFamily="34" charset="-120"/>
                <a:ea typeface="微軟正黑體" pitchFamily="34" charset="-120"/>
                <a:hlinkClick r:id="rId3" action="ppaction://hlinksldjump"/>
              </a:rPr>
              <a:t>職涯</a:t>
            </a:r>
            <a:endParaRPr lang="zh-TW" altLang="en-US" sz="36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手繪多邊形 12"/>
          <p:cNvSpPr/>
          <p:nvPr/>
        </p:nvSpPr>
        <p:spPr>
          <a:xfrm rot="1835203">
            <a:off x="2690708" y="3630003"/>
            <a:ext cx="651129" cy="45607"/>
          </a:xfrm>
          <a:custGeom>
            <a:avLst/>
            <a:gdLst>
              <a:gd name="connsiteX0" fmla="*/ 0 w 651128"/>
              <a:gd name="connsiteY0" fmla="*/ 22803 h 45607"/>
              <a:gd name="connsiteX1" fmla="*/ 651128 w 651128"/>
              <a:gd name="connsiteY1" fmla="*/ 22803 h 4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1128" h="45607">
                <a:moveTo>
                  <a:pt x="651128" y="22804"/>
                </a:moveTo>
                <a:lnTo>
                  <a:pt x="0" y="22804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1986" tIns="6525" rIns="321987" bIns="652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 kern="1200"/>
          </a:p>
        </p:txBody>
      </p:sp>
      <p:sp>
        <p:nvSpPr>
          <p:cNvPr id="14" name="手繪多邊形 13"/>
          <p:cNvSpPr/>
          <p:nvPr/>
        </p:nvSpPr>
        <p:spPr>
          <a:xfrm>
            <a:off x="6238818" y="4516439"/>
            <a:ext cx="2152921" cy="2152921"/>
          </a:xfrm>
          <a:custGeom>
            <a:avLst/>
            <a:gdLst>
              <a:gd name="connsiteX0" fmla="*/ 0 w 2152921"/>
              <a:gd name="connsiteY0" fmla="*/ 1076461 h 2152921"/>
              <a:gd name="connsiteX1" fmla="*/ 1076461 w 2152921"/>
              <a:gd name="connsiteY1" fmla="*/ 0 h 2152921"/>
              <a:gd name="connsiteX2" fmla="*/ 2152922 w 2152921"/>
              <a:gd name="connsiteY2" fmla="*/ 1076461 h 2152921"/>
              <a:gd name="connsiteX3" fmla="*/ 1076461 w 2152921"/>
              <a:gd name="connsiteY3" fmla="*/ 2152922 h 2152921"/>
              <a:gd name="connsiteX4" fmla="*/ 0 w 2152921"/>
              <a:gd name="connsiteY4" fmla="*/ 1076461 h 215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921" h="2152921">
                <a:moveTo>
                  <a:pt x="0" y="1076461"/>
                </a:moveTo>
                <a:cubicBezTo>
                  <a:pt x="0" y="481948"/>
                  <a:pt x="481948" y="0"/>
                  <a:pt x="1076461" y="0"/>
                </a:cubicBezTo>
                <a:cubicBezTo>
                  <a:pt x="1670974" y="0"/>
                  <a:pt x="2152922" y="481948"/>
                  <a:pt x="2152922" y="1076461"/>
                </a:cubicBezTo>
                <a:cubicBezTo>
                  <a:pt x="2152922" y="1670974"/>
                  <a:pt x="1670974" y="2152922"/>
                  <a:pt x="1076461" y="2152922"/>
                </a:cubicBezTo>
                <a:cubicBezTo>
                  <a:pt x="481948" y="2152922"/>
                  <a:pt x="0" y="1670974"/>
                  <a:pt x="0" y="10764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0518374"/>
              <a:satOff val="-61895"/>
              <a:lumOff val="2355"/>
              <a:alphaOff val="0"/>
            </a:schemeClr>
          </a:fillRef>
          <a:effectRef idx="0">
            <a:schemeClr val="accent2">
              <a:hueOff val="10518374"/>
              <a:satOff val="-61895"/>
              <a:lumOff val="235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148" tIns="338148" rIns="338148" bIns="33814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 smtClean="0">
                <a:latin typeface="微軟正黑體" pitchFamily="34" charset="-120"/>
                <a:ea typeface="微軟正黑體" pitchFamily="34" charset="-120"/>
              </a:rPr>
              <a:t>對學弟妹的</a:t>
            </a:r>
            <a:endParaRPr lang="en-US" altLang="zh-TW" sz="2800" kern="12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kern="1200" dirty="0" smtClean="0">
                <a:latin typeface="微軟正黑體" pitchFamily="34" charset="-120"/>
                <a:ea typeface="微軟正黑體" pitchFamily="34" charset="-120"/>
              </a:rPr>
              <a:t>建議</a:t>
            </a:r>
            <a:endParaRPr lang="zh-TW" altLang="en-US" sz="36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標題 3"/>
          <p:cNvSpPr txBox="1">
            <a:spLocks/>
          </p:cNvSpPr>
          <p:nvPr/>
        </p:nvSpPr>
        <p:spPr>
          <a:xfrm>
            <a:off x="1542530" y="389598"/>
            <a:ext cx="5985457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-60" baseline="0">
                <a:solidFill>
                  <a:schemeClr val="tx2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0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訪談內容</a:t>
            </a:r>
            <a:endParaRPr lang="zh-TW" altLang="en-US" sz="5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7766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3A77-BBCE-48D1-AA0B-6D3695B78B16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2962362" y="4380415"/>
            <a:ext cx="3208930" cy="2060485"/>
          </a:xfrm>
          <a:custGeom>
            <a:avLst/>
            <a:gdLst>
              <a:gd name="connsiteX0" fmla="*/ 0 w 3208930"/>
              <a:gd name="connsiteY0" fmla="*/ 1179643 h 2359286"/>
              <a:gd name="connsiteX1" fmla="*/ 1604465 w 3208930"/>
              <a:gd name="connsiteY1" fmla="*/ 0 h 2359286"/>
              <a:gd name="connsiteX2" fmla="*/ 3208930 w 3208930"/>
              <a:gd name="connsiteY2" fmla="*/ 1179643 h 2359286"/>
              <a:gd name="connsiteX3" fmla="*/ 1604465 w 3208930"/>
              <a:gd name="connsiteY3" fmla="*/ 2359286 h 2359286"/>
              <a:gd name="connsiteX4" fmla="*/ 0 w 3208930"/>
              <a:gd name="connsiteY4" fmla="*/ 1179643 h 235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930" h="2359286">
                <a:moveTo>
                  <a:pt x="0" y="1179643"/>
                </a:moveTo>
                <a:cubicBezTo>
                  <a:pt x="0" y="528144"/>
                  <a:pt x="718343" y="0"/>
                  <a:pt x="1604465" y="0"/>
                </a:cubicBezTo>
                <a:cubicBezTo>
                  <a:pt x="2490587" y="0"/>
                  <a:pt x="3208930" y="528144"/>
                  <a:pt x="3208930" y="1179643"/>
                </a:cubicBezTo>
                <a:cubicBezTo>
                  <a:pt x="3208930" y="1831142"/>
                  <a:pt x="2490587" y="2359286"/>
                  <a:pt x="1604465" y="2359286"/>
                </a:cubicBezTo>
                <a:cubicBezTo>
                  <a:pt x="718343" y="2359286"/>
                  <a:pt x="0" y="1831142"/>
                  <a:pt x="0" y="1179643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797" tIns="368369" rIns="492797" bIns="368369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latin typeface="微軟正黑體" pitchFamily="34" charset="-120"/>
                <a:ea typeface="微軟正黑體" pitchFamily="34" charset="-120"/>
              </a:rPr>
              <a:t>了解</a:t>
            </a:r>
            <a:r>
              <a:rPr lang="en-US" altLang="zh-TW" sz="3600" b="1" kern="12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kern="12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kern="1200" dirty="0" smtClean="0">
                <a:latin typeface="微軟正黑體" pitchFamily="34" charset="-120"/>
                <a:ea typeface="微軟正黑體" pitchFamily="34" charset="-120"/>
              </a:rPr>
              <a:t>各行各業</a:t>
            </a:r>
            <a:endParaRPr lang="zh-TW" altLang="en-US" sz="3600" b="1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向左箭號 11"/>
          <p:cNvSpPr/>
          <p:nvPr/>
        </p:nvSpPr>
        <p:spPr>
          <a:xfrm rot="10800000">
            <a:off x="1547659" y="5352497"/>
            <a:ext cx="1417335" cy="52647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手繪多邊形 12"/>
          <p:cNvSpPr/>
          <p:nvPr/>
        </p:nvSpPr>
        <p:spPr>
          <a:xfrm>
            <a:off x="457829" y="4977388"/>
            <a:ext cx="2009415" cy="1403940"/>
          </a:xfrm>
          <a:custGeom>
            <a:avLst/>
            <a:gdLst>
              <a:gd name="connsiteX0" fmla="*/ 0 w 2009415"/>
              <a:gd name="connsiteY0" fmla="*/ 160753 h 1607532"/>
              <a:gd name="connsiteX1" fmla="*/ 160753 w 2009415"/>
              <a:gd name="connsiteY1" fmla="*/ 0 h 1607532"/>
              <a:gd name="connsiteX2" fmla="*/ 1848662 w 2009415"/>
              <a:gd name="connsiteY2" fmla="*/ 0 h 1607532"/>
              <a:gd name="connsiteX3" fmla="*/ 2009415 w 2009415"/>
              <a:gd name="connsiteY3" fmla="*/ 160753 h 1607532"/>
              <a:gd name="connsiteX4" fmla="*/ 2009415 w 2009415"/>
              <a:gd name="connsiteY4" fmla="*/ 1446779 h 1607532"/>
              <a:gd name="connsiteX5" fmla="*/ 1848662 w 2009415"/>
              <a:gd name="connsiteY5" fmla="*/ 1607532 h 1607532"/>
              <a:gd name="connsiteX6" fmla="*/ 160753 w 2009415"/>
              <a:gd name="connsiteY6" fmla="*/ 1607532 h 1607532"/>
              <a:gd name="connsiteX7" fmla="*/ 0 w 2009415"/>
              <a:gd name="connsiteY7" fmla="*/ 1446779 h 1607532"/>
              <a:gd name="connsiteX8" fmla="*/ 0 w 2009415"/>
              <a:gd name="connsiteY8" fmla="*/ 160753 h 16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415" h="1607532">
                <a:moveTo>
                  <a:pt x="0" y="160753"/>
                </a:moveTo>
                <a:cubicBezTo>
                  <a:pt x="0" y="71972"/>
                  <a:pt x="71972" y="0"/>
                  <a:pt x="160753" y="0"/>
                </a:cubicBezTo>
                <a:lnTo>
                  <a:pt x="1848662" y="0"/>
                </a:lnTo>
                <a:cubicBezTo>
                  <a:pt x="1937443" y="0"/>
                  <a:pt x="2009415" y="71972"/>
                  <a:pt x="2009415" y="160753"/>
                </a:cubicBezTo>
                <a:lnTo>
                  <a:pt x="2009415" y="1446779"/>
                </a:lnTo>
                <a:cubicBezTo>
                  <a:pt x="2009415" y="1535560"/>
                  <a:pt x="1937443" y="1607532"/>
                  <a:pt x="1848662" y="1607532"/>
                </a:cubicBezTo>
                <a:lnTo>
                  <a:pt x="160753" y="1607532"/>
                </a:lnTo>
                <a:cubicBezTo>
                  <a:pt x="71972" y="1607532"/>
                  <a:pt x="0" y="1535560"/>
                  <a:pt x="0" y="1446779"/>
                </a:cubicBezTo>
                <a:lnTo>
                  <a:pt x="0" y="16075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33" tIns="104233" rIns="104233" bIns="10423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kern="1200" dirty="0" smtClean="0">
                <a:latin typeface="微軟正黑體" pitchFamily="34" charset="-120"/>
                <a:ea typeface="微軟正黑體" pitchFamily="34" charset="-120"/>
              </a:rPr>
              <a:t>職前準備</a:t>
            </a:r>
            <a:endParaRPr lang="zh-TW" altLang="en-US" sz="28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向左箭號 13"/>
          <p:cNvSpPr/>
          <p:nvPr/>
        </p:nvSpPr>
        <p:spPr>
          <a:xfrm rot="13315169">
            <a:off x="1946128" y="3818592"/>
            <a:ext cx="1724675" cy="52647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3250790"/>
              <a:satOff val="15422"/>
              <a:lumOff val="-3333"/>
              <a:alphaOff val="0"/>
            </a:schemeClr>
          </a:fillRef>
          <a:effectRef idx="0">
            <a:schemeClr val="accent4">
              <a:hueOff val="-3250790"/>
              <a:satOff val="15422"/>
              <a:lumOff val="-333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手繪多邊形 14"/>
          <p:cNvSpPr/>
          <p:nvPr/>
        </p:nvSpPr>
        <p:spPr>
          <a:xfrm>
            <a:off x="1043608" y="2996952"/>
            <a:ext cx="2009415" cy="1403940"/>
          </a:xfrm>
          <a:custGeom>
            <a:avLst/>
            <a:gdLst>
              <a:gd name="connsiteX0" fmla="*/ 0 w 2009415"/>
              <a:gd name="connsiteY0" fmla="*/ 160753 h 1607532"/>
              <a:gd name="connsiteX1" fmla="*/ 160753 w 2009415"/>
              <a:gd name="connsiteY1" fmla="*/ 0 h 1607532"/>
              <a:gd name="connsiteX2" fmla="*/ 1848662 w 2009415"/>
              <a:gd name="connsiteY2" fmla="*/ 0 h 1607532"/>
              <a:gd name="connsiteX3" fmla="*/ 2009415 w 2009415"/>
              <a:gd name="connsiteY3" fmla="*/ 160753 h 1607532"/>
              <a:gd name="connsiteX4" fmla="*/ 2009415 w 2009415"/>
              <a:gd name="connsiteY4" fmla="*/ 1446779 h 1607532"/>
              <a:gd name="connsiteX5" fmla="*/ 1848662 w 2009415"/>
              <a:gd name="connsiteY5" fmla="*/ 1607532 h 1607532"/>
              <a:gd name="connsiteX6" fmla="*/ 160753 w 2009415"/>
              <a:gd name="connsiteY6" fmla="*/ 1607532 h 1607532"/>
              <a:gd name="connsiteX7" fmla="*/ 0 w 2009415"/>
              <a:gd name="connsiteY7" fmla="*/ 1446779 h 1607532"/>
              <a:gd name="connsiteX8" fmla="*/ 0 w 2009415"/>
              <a:gd name="connsiteY8" fmla="*/ 160753 h 16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415" h="1607532">
                <a:moveTo>
                  <a:pt x="0" y="160753"/>
                </a:moveTo>
                <a:cubicBezTo>
                  <a:pt x="0" y="71972"/>
                  <a:pt x="71972" y="0"/>
                  <a:pt x="160753" y="0"/>
                </a:cubicBezTo>
                <a:lnTo>
                  <a:pt x="1848662" y="0"/>
                </a:lnTo>
                <a:cubicBezTo>
                  <a:pt x="1937443" y="0"/>
                  <a:pt x="2009415" y="71972"/>
                  <a:pt x="2009415" y="160753"/>
                </a:cubicBezTo>
                <a:lnTo>
                  <a:pt x="2009415" y="1446779"/>
                </a:lnTo>
                <a:cubicBezTo>
                  <a:pt x="2009415" y="1535560"/>
                  <a:pt x="1937443" y="1607532"/>
                  <a:pt x="1848662" y="1607532"/>
                </a:cubicBezTo>
                <a:lnTo>
                  <a:pt x="160753" y="1607532"/>
                </a:lnTo>
                <a:cubicBezTo>
                  <a:pt x="71972" y="1607532"/>
                  <a:pt x="0" y="1535560"/>
                  <a:pt x="0" y="1446779"/>
                </a:cubicBezTo>
                <a:lnTo>
                  <a:pt x="0" y="16075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3250790"/>
              <a:satOff val="15422"/>
              <a:lumOff val="-3333"/>
              <a:alphaOff val="0"/>
            </a:schemeClr>
          </a:fillRef>
          <a:effectRef idx="0">
            <a:schemeClr val="accent4">
              <a:hueOff val="-3250790"/>
              <a:satOff val="15422"/>
              <a:lumOff val="-33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33" tIns="104233" rIns="104233" bIns="10423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kern="1200" dirty="0" smtClean="0">
                <a:latin typeface="微軟正黑體" pitchFamily="34" charset="-120"/>
                <a:ea typeface="微軟正黑體" pitchFamily="34" charset="-120"/>
              </a:rPr>
              <a:t>實際工作內容</a:t>
            </a:r>
            <a:endParaRPr lang="zh-TW" altLang="en-US" sz="30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向左箭號 15"/>
          <p:cNvSpPr/>
          <p:nvPr/>
        </p:nvSpPr>
        <p:spPr>
          <a:xfrm rot="16200000">
            <a:off x="3772604" y="3269469"/>
            <a:ext cx="1588445" cy="60282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6501581"/>
              <a:satOff val="30845"/>
              <a:lumOff val="-6667"/>
              <a:alphaOff val="0"/>
            </a:schemeClr>
          </a:fillRef>
          <a:effectRef idx="0">
            <a:schemeClr val="accent4">
              <a:hueOff val="-6501581"/>
              <a:satOff val="30845"/>
              <a:lumOff val="-666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手繪多邊形 16"/>
          <p:cNvSpPr/>
          <p:nvPr/>
        </p:nvSpPr>
        <p:spPr>
          <a:xfrm>
            <a:off x="3562120" y="2270389"/>
            <a:ext cx="2009415" cy="1403940"/>
          </a:xfrm>
          <a:custGeom>
            <a:avLst/>
            <a:gdLst>
              <a:gd name="connsiteX0" fmla="*/ 0 w 2009415"/>
              <a:gd name="connsiteY0" fmla="*/ 160753 h 1607532"/>
              <a:gd name="connsiteX1" fmla="*/ 160753 w 2009415"/>
              <a:gd name="connsiteY1" fmla="*/ 0 h 1607532"/>
              <a:gd name="connsiteX2" fmla="*/ 1848662 w 2009415"/>
              <a:gd name="connsiteY2" fmla="*/ 0 h 1607532"/>
              <a:gd name="connsiteX3" fmla="*/ 2009415 w 2009415"/>
              <a:gd name="connsiteY3" fmla="*/ 160753 h 1607532"/>
              <a:gd name="connsiteX4" fmla="*/ 2009415 w 2009415"/>
              <a:gd name="connsiteY4" fmla="*/ 1446779 h 1607532"/>
              <a:gd name="connsiteX5" fmla="*/ 1848662 w 2009415"/>
              <a:gd name="connsiteY5" fmla="*/ 1607532 h 1607532"/>
              <a:gd name="connsiteX6" fmla="*/ 160753 w 2009415"/>
              <a:gd name="connsiteY6" fmla="*/ 1607532 h 1607532"/>
              <a:gd name="connsiteX7" fmla="*/ 0 w 2009415"/>
              <a:gd name="connsiteY7" fmla="*/ 1446779 h 1607532"/>
              <a:gd name="connsiteX8" fmla="*/ 0 w 2009415"/>
              <a:gd name="connsiteY8" fmla="*/ 160753 h 16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415" h="1607532">
                <a:moveTo>
                  <a:pt x="0" y="160753"/>
                </a:moveTo>
                <a:cubicBezTo>
                  <a:pt x="0" y="71972"/>
                  <a:pt x="71972" y="0"/>
                  <a:pt x="160753" y="0"/>
                </a:cubicBezTo>
                <a:lnTo>
                  <a:pt x="1848662" y="0"/>
                </a:lnTo>
                <a:cubicBezTo>
                  <a:pt x="1937443" y="0"/>
                  <a:pt x="2009415" y="71972"/>
                  <a:pt x="2009415" y="160753"/>
                </a:cubicBezTo>
                <a:lnTo>
                  <a:pt x="2009415" y="1446779"/>
                </a:lnTo>
                <a:cubicBezTo>
                  <a:pt x="2009415" y="1535560"/>
                  <a:pt x="1937443" y="1607532"/>
                  <a:pt x="1848662" y="1607532"/>
                </a:cubicBezTo>
                <a:lnTo>
                  <a:pt x="160753" y="1607532"/>
                </a:lnTo>
                <a:cubicBezTo>
                  <a:pt x="71972" y="1607532"/>
                  <a:pt x="0" y="1535560"/>
                  <a:pt x="0" y="1446779"/>
                </a:cubicBezTo>
                <a:lnTo>
                  <a:pt x="0" y="16075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6501581"/>
              <a:satOff val="30845"/>
              <a:lumOff val="-6667"/>
              <a:alphaOff val="0"/>
            </a:schemeClr>
          </a:fillRef>
          <a:effectRef idx="0">
            <a:schemeClr val="accent4">
              <a:hueOff val="-6501581"/>
              <a:satOff val="30845"/>
              <a:lumOff val="-666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33" tIns="104233" rIns="104233" bIns="10423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kern="1200" dirty="0" smtClean="0">
                <a:latin typeface="微軟正黑體" pitchFamily="34" charset="-120"/>
                <a:ea typeface="微軟正黑體" pitchFamily="34" charset="-120"/>
              </a:rPr>
              <a:t>工作後的生活型態</a:t>
            </a:r>
            <a:endParaRPr lang="zh-TW" altLang="en-US" sz="30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向左箭號 17"/>
          <p:cNvSpPr/>
          <p:nvPr/>
        </p:nvSpPr>
        <p:spPr>
          <a:xfrm rot="19143000">
            <a:off x="5489774" y="3825020"/>
            <a:ext cx="1776264" cy="52647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993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9752371"/>
              <a:satOff val="46267"/>
              <a:lumOff val="-100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手繪多邊形 18"/>
          <p:cNvSpPr/>
          <p:nvPr/>
        </p:nvSpPr>
        <p:spPr>
          <a:xfrm>
            <a:off x="6162985" y="2961164"/>
            <a:ext cx="2009415" cy="1403940"/>
          </a:xfrm>
          <a:custGeom>
            <a:avLst/>
            <a:gdLst>
              <a:gd name="connsiteX0" fmla="*/ 0 w 2009415"/>
              <a:gd name="connsiteY0" fmla="*/ 160753 h 1607532"/>
              <a:gd name="connsiteX1" fmla="*/ 160753 w 2009415"/>
              <a:gd name="connsiteY1" fmla="*/ 0 h 1607532"/>
              <a:gd name="connsiteX2" fmla="*/ 1848662 w 2009415"/>
              <a:gd name="connsiteY2" fmla="*/ 0 h 1607532"/>
              <a:gd name="connsiteX3" fmla="*/ 2009415 w 2009415"/>
              <a:gd name="connsiteY3" fmla="*/ 160753 h 1607532"/>
              <a:gd name="connsiteX4" fmla="*/ 2009415 w 2009415"/>
              <a:gd name="connsiteY4" fmla="*/ 1446779 h 1607532"/>
              <a:gd name="connsiteX5" fmla="*/ 1848662 w 2009415"/>
              <a:gd name="connsiteY5" fmla="*/ 1607532 h 1607532"/>
              <a:gd name="connsiteX6" fmla="*/ 160753 w 2009415"/>
              <a:gd name="connsiteY6" fmla="*/ 1607532 h 1607532"/>
              <a:gd name="connsiteX7" fmla="*/ 0 w 2009415"/>
              <a:gd name="connsiteY7" fmla="*/ 1446779 h 1607532"/>
              <a:gd name="connsiteX8" fmla="*/ 0 w 2009415"/>
              <a:gd name="connsiteY8" fmla="*/ 160753 h 16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415" h="1607532">
                <a:moveTo>
                  <a:pt x="0" y="160753"/>
                </a:moveTo>
                <a:cubicBezTo>
                  <a:pt x="0" y="71972"/>
                  <a:pt x="71972" y="0"/>
                  <a:pt x="160753" y="0"/>
                </a:cubicBezTo>
                <a:lnTo>
                  <a:pt x="1848662" y="0"/>
                </a:lnTo>
                <a:cubicBezTo>
                  <a:pt x="1937443" y="0"/>
                  <a:pt x="2009415" y="71972"/>
                  <a:pt x="2009415" y="160753"/>
                </a:cubicBezTo>
                <a:lnTo>
                  <a:pt x="2009415" y="1446779"/>
                </a:lnTo>
                <a:cubicBezTo>
                  <a:pt x="2009415" y="1535560"/>
                  <a:pt x="1937443" y="1607532"/>
                  <a:pt x="1848662" y="1607532"/>
                </a:cubicBezTo>
                <a:lnTo>
                  <a:pt x="160753" y="1607532"/>
                </a:lnTo>
                <a:cubicBezTo>
                  <a:pt x="71972" y="1607532"/>
                  <a:pt x="0" y="1535560"/>
                  <a:pt x="0" y="1446779"/>
                </a:cubicBezTo>
                <a:lnTo>
                  <a:pt x="0" y="160753"/>
                </a:lnTo>
                <a:close/>
              </a:path>
            </a:pathLst>
          </a:custGeom>
          <a:solidFill>
            <a:srgbClr val="FF99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9752371"/>
              <a:satOff val="46267"/>
              <a:lumOff val="-1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33" tIns="104233" rIns="104233" bIns="10423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kern="1200" dirty="0" smtClean="0">
                <a:latin typeface="微軟正黑體" pitchFamily="34" charset="-120"/>
                <a:ea typeface="微軟正黑體" pitchFamily="34" charset="-120"/>
              </a:rPr>
              <a:t>工作心態</a:t>
            </a:r>
            <a:endParaRPr lang="zh-TW" altLang="en-US" sz="30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向左箭號 19"/>
          <p:cNvSpPr/>
          <p:nvPr/>
        </p:nvSpPr>
        <p:spPr>
          <a:xfrm>
            <a:off x="6179005" y="5352497"/>
            <a:ext cx="1417335" cy="52647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3003162"/>
              <a:satOff val="61689"/>
              <a:lumOff val="-13333"/>
              <a:alphaOff val="0"/>
            </a:schemeClr>
          </a:fillRef>
          <a:effectRef idx="0">
            <a:schemeClr val="accent4">
              <a:hueOff val="-13003162"/>
              <a:satOff val="61689"/>
              <a:lumOff val="-1333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手繪多邊形 20"/>
          <p:cNvSpPr/>
          <p:nvPr/>
        </p:nvSpPr>
        <p:spPr>
          <a:xfrm>
            <a:off x="6666411" y="4977388"/>
            <a:ext cx="2009415" cy="1403940"/>
          </a:xfrm>
          <a:custGeom>
            <a:avLst/>
            <a:gdLst>
              <a:gd name="connsiteX0" fmla="*/ 0 w 2009415"/>
              <a:gd name="connsiteY0" fmla="*/ 160753 h 1607532"/>
              <a:gd name="connsiteX1" fmla="*/ 160753 w 2009415"/>
              <a:gd name="connsiteY1" fmla="*/ 0 h 1607532"/>
              <a:gd name="connsiteX2" fmla="*/ 1848662 w 2009415"/>
              <a:gd name="connsiteY2" fmla="*/ 0 h 1607532"/>
              <a:gd name="connsiteX3" fmla="*/ 2009415 w 2009415"/>
              <a:gd name="connsiteY3" fmla="*/ 160753 h 1607532"/>
              <a:gd name="connsiteX4" fmla="*/ 2009415 w 2009415"/>
              <a:gd name="connsiteY4" fmla="*/ 1446779 h 1607532"/>
              <a:gd name="connsiteX5" fmla="*/ 1848662 w 2009415"/>
              <a:gd name="connsiteY5" fmla="*/ 1607532 h 1607532"/>
              <a:gd name="connsiteX6" fmla="*/ 160753 w 2009415"/>
              <a:gd name="connsiteY6" fmla="*/ 1607532 h 1607532"/>
              <a:gd name="connsiteX7" fmla="*/ 0 w 2009415"/>
              <a:gd name="connsiteY7" fmla="*/ 1446779 h 1607532"/>
              <a:gd name="connsiteX8" fmla="*/ 0 w 2009415"/>
              <a:gd name="connsiteY8" fmla="*/ 160753 h 16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415" h="1607532">
                <a:moveTo>
                  <a:pt x="0" y="160753"/>
                </a:moveTo>
                <a:cubicBezTo>
                  <a:pt x="0" y="71972"/>
                  <a:pt x="71972" y="0"/>
                  <a:pt x="160753" y="0"/>
                </a:cubicBezTo>
                <a:lnTo>
                  <a:pt x="1848662" y="0"/>
                </a:lnTo>
                <a:cubicBezTo>
                  <a:pt x="1937443" y="0"/>
                  <a:pt x="2009415" y="71972"/>
                  <a:pt x="2009415" y="160753"/>
                </a:cubicBezTo>
                <a:lnTo>
                  <a:pt x="2009415" y="1446779"/>
                </a:lnTo>
                <a:cubicBezTo>
                  <a:pt x="2009415" y="1535560"/>
                  <a:pt x="1937443" y="1607532"/>
                  <a:pt x="1848662" y="1607532"/>
                </a:cubicBezTo>
                <a:lnTo>
                  <a:pt x="160753" y="1607532"/>
                </a:lnTo>
                <a:cubicBezTo>
                  <a:pt x="71972" y="1607532"/>
                  <a:pt x="0" y="1535560"/>
                  <a:pt x="0" y="1446779"/>
                </a:cubicBezTo>
                <a:lnTo>
                  <a:pt x="0" y="160753"/>
                </a:lnTo>
                <a:close/>
              </a:path>
            </a:pathLst>
          </a:custGeom>
          <a:solidFill>
            <a:srgbClr val="FF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3003162"/>
              <a:satOff val="61689"/>
              <a:lumOff val="-13333"/>
              <a:alphaOff val="0"/>
            </a:schemeClr>
          </a:fillRef>
          <a:effectRef idx="0">
            <a:schemeClr val="accent4">
              <a:hueOff val="-13003162"/>
              <a:satOff val="61689"/>
              <a:lumOff val="-133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33" tIns="104233" rIns="104233" bIns="10423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kern="1200" dirty="0" smtClean="0">
                <a:latin typeface="微軟正黑體" pitchFamily="34" charset="-120"/>
                <a:ea typeface="微軟正黑體" pitchFamily="34" charset="-120"/>
              </a:rPr>
              <a:t>入行必備特質</a:t>
            </a:r>
            <a:endParaRPr lang="zh-TW" altLang="en-US" sz="3000" kern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標題 3"/>
          <p:cNvSpPr txBox="1">
            <a:spLocks/>
          </p:cNvSpPr>
          <p:nvPr/>
        </p:nvSpPr>
        <p:spPr>
          <a:xfrm>
            <a:off x="1875510" y="404664"/>
            <a:ext cx="5985457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-60" baseline="0">
                <a:solidFill>
                  <a:schemeClr val="tx2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zh-TW" altLang="en-US" sz="50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職涯訪談內容</a:t>
            </a:r>
            <a:endParaRPr lang="zh-TW" altLang="en-US" sz="5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63420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7" grpId="0"/>
    </p:bldLst>
  </p:timing>
</p:sld>
</file>

<file path=ppt/theme/theme1.xml><?xml version="1.0" encoding="utf-8"?>
<a:theme xmlns:a="http://schemas.openxmlformats.org/drawingml/2006/main" name="Office 佈景主題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1050</Words>
  <Application>Microsoft Office PowerPoint</Application>
  <PresentationFormat>如螢幕大小 (4:3)</PresentationFormat>
  <Paragraphs>289</Paragraphs>
  <Slides>28</Slides>
  <Notes>28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佈景主題</vt:lpstr>
      <vt:lpstr>PowerPoint 簡報</vt:lpstr>
      <vt:lpstr>內容大綱</vt:lpstr>
      <vt:lpstr>I. 動機與目的</vt:lpstr>
      <vt:lpstr>目的</vt:lpstr>
      <vt:lpstr>II. 受訪者行業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IV. 英文系系友職涯經驗談                  訪談影片集 </vt:lpstr>
      <vt:lpstr>預告片欣賞</vt:lpstr>
      <vt:lpstr>群英職涯訪談集 DVD</vt:lpstr>
      <vt:lpstr>V. 結語 (1)</vt:lpstr>
      <vt:lpstr>V. 結語 (2) 職涯訪談： 收穫許多的經驗、值得學習的過程</vt:lpstr>
      <vt:lpstr>PowerPoint 簡報</vt:lpstr>
      <vt:lpstr>建議：為更多的可能做準備</vt:lpstr>
      <vt:lpstr>V. 結語 (3)</vt:lpstr>
    </vt:vector>
  </TitlesOfParts>
  <Company>Test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畢業專題發表</dc:title>
  <dc:creator>Test User</dc:creator>
  <cp:lastModifiedBy>Kate Liu</cp:lastModifiedBy>
  <cp:revision>122</cp:revision>
  <dcterms:created xsi:type="dcterms:W3CDTF">2013-01-12T09:56:20Z</dcterms:created>
  <dcterms:modified xsi:type="dcterms:W3CDTF">2013-08-04T15:26:54Z</dcterms:modified>
</cp:coreProperties>
</file>